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1243" r:id="rId2"/>
    <p:sldId id="285" r:id="rId3"/>
    <p:sldId id="286" r:id="rId4"/>
    <p:sldId id="1244" r:id="rId5"/>
    <p:sldId id="1247" r:id="rId6"/>
    <p:sldId id="289" r:id="rId7"/>
    <p:sldId id="262" r:id="rId8"/>
    <p:sldId id="260" r:id="rId9"/>
    <p:sldId id="291" r:id="rId10"/>
    <p:sldId id="272" r:id="rId11"/>
    <p:sldId id="274" r:id="rId12"/>
    <p:sldId id="273" r:id="rId13"/>
    <p:sldId id="1251" r:id="rId14"/>
    <p:sldId id="263" r:id="rId15"/>
    <p:sldId id="264" r:id="rId16"/>
    <p:sldId id="292" r:id="rId17"/>
    <p:sldId id="267" r:id="rId18"/>
    <p:sldId id="266" r:id="rId19"/>
    <p:sldId id="1249" r:id="rId20"/>
    <p:sldId id="1248" r:id="rId21"/>
    <p:sldId id="268" r:id="rId22"/>
    <p:sldId id="271" r:id="rId23"/>
    <p:sldId id="294" r:id="rId24"/>
    <p:sldId id="281" r:id="rId25"/>
    <p:sldId id="303" r:id="rId26"/>
    <p:sldId id="282" r:id="rId27"/>
    <p:sldId id="304" r:id="rId28"/>
    <p:sldId id="284" r:id="rId29"/>
    <p:sldId id="1245" r:id="rId30"/>
  </p:sldIdLst>
  <p:sldSz cx="12188825" cy="6858000"/>
  <p:notesSz cx="6858000" cy="9144000"/>
  <p:defaultTextStyle>
    <a:defPPr>
      <a:defRPr lang="en-US"/>
    </a:defPPr>
    <a:lvl1pPr algn="l" defTabSz="544106" rtl="0" fontAlgn="base">
      <a:spcBef>
        <a:spcPct val="0"/>
      </a:spcBef>
      <a:spcAft>
        <a:spcPct val="0"/>
      </a:spcAft>
      <a:defRPr sz="2856" kern="1200">
        <a:solidFill>
          <a:schemeClr val="tx1"/>
        </a:solidFill>
        <a:latin typeface="Arial" charset="0"/>
        <a:ea typeface="ＭＳ Ｐゴシック" charset="0"/>
        <a:cs typeface="ＭＳ Ｐゴシック" charset="0"/>
      </a:defRPr>
    </a:lvl1pPr>
    <a:lvl2pPr marL="544106" algn="l" defTabSz="544106" rtl="0" fontAlgn="base">
      <a:spcBef>
        <a:spcPct val="0"/>
      </a:spcBef>
      <a:spcAft>
        <a:spcPct val="0"/>
      </a:spcAft>
      <a:defRPr sz="2856" kern="1200">
        <a:solidFill>
          <a:schemeClr val="tx1"/>
        </a:solidFill>
        <a:latin typeface="Arial" charset="0"/>
        <a:ea typeface="ＭＳ Ｐゴシック" charset="0"/>
        <a:cs typeface="ＭＳ Ｐゴシック" charset="0"/>
      </a:defRPr>
    </a:lvl2pPr>
    <a:lvl3pPr marL="1088212" algn="l" defTabSz="544106" rtl="0" fontAlgn="base">
      <a:spcBef>
        <a:spcPct val="0"/>
      </a:spcBef>
      <a:spcAft>
        <a:spcPct val="0"/>
      </a:spcAft>
      <a:defRPr sz="2856" kern="1200">
        <a:solidFill>
          <a:schemeClr val="tx1"/>
        </a:solidFill>
        <a:latin typeface="Arial" charset="0"/>
        <a:ea typeface="ＭＳ Ｐゴシック" charset="0"/>
        <a:cs typeface="ＭＳ Ｐゴシック" charset="0"/>
      </a:defRPr>
    </a:lvl3pPr>
    <a:lvl4pPr marL="1632319" algn="l" defTabSz="544106" rtl="0" fontAlgn="base">
      <a:spcBef>
        <a:spcPct val="0"/>
      </a:spcBef>
      <a:spcAft>
        <a:spcPct val="0"/>
      </a:spcAft>
      <a:defRPr sz="2856" kern="1200">
        <a:solidFill>
          <a:schemeClr val="tx1"/>
        </a:solidFill>
        <a:latin typeface="Arial" charset="0"/>
        <a:ea typeface="ＭＳ Ｐゴシック" charset="0"/>
        <a:cs typeface="ＭＳ Ｐゴシック" charset="0"/>
      </a:defRPr>
    </a:lvl4pPr>
    <a:lvl5pPr marL="2176425" algn="l" defTabSz="544106" rtl="0" fontAlgn="base">
      <a:spcBef>
        <a:spcPct val="0"/>
      </a:spcBef>
      <a:spcAft>
        <a:spcPct val="0"/>
      </a:spcAft>
      <a:defRPr sz="2856" kern="1200">
        <a:solidFill>
          <a:schemeClr val="tx1"/>
        </a:solidFill>
        <a:latin typeface="Arial" charset="0"/>
        <a:ea typeface="ＭＳ Ｐゴシック" charset="0"/>
        <a:cs typeface="ＭＳ Ｐゴシック" charset="0"/>
      </a:defRPr>
    </a:lvl5pPr>
    <a:lvl6pPr marL="2720531" algn="l" defTabSz="544106" rtl="0" eaLnBrk="1" latinLnBrk="0" hangingPunct="1">
      <a:defRPr sz="2856" kern="1200">
        <a:solidFill>
          <a:schemeClr val="tx1"/>
        </a:solidFill>
        <a:latin typeface="Arial" charset="0"/>
        <a:ea typeface="ＭＳ Ｐゴシック" charset="0"/>
        <a:cs typeface="ＭＳ Ｐゴシック" charset="0"/>
      </a:defRPr>
    </a:lvl6pPr>
    <a:lvl7pPr marL="3264636" algn="l" defTabSz="544106" rtl="0" eaLnBrk="1" latinLnBrk="0" hangingPunct="1">
      <a:defRPr sz="2856" kern="1200">
        <a:solidFill>
          <a:schemeClr val="tx1"/>
        </a:solidFill>
        <a:latin typeface="Arial" charset="0"/>
        <a:ea typeface="ＭＳ Ｐゴシック" charset="0"/>
        <a:cs typeface="ＭＳ Ｐゴシック" charset="0"/>
      </a:defRPr>
    </a:lvl7pPr>
    <a:lvl8pPr marL="3808742" algn="l" defTabSz="544106" rtl="0" eaLnBrk="1" latinLnBrk="0" hangingPunct="1">
      <a:defRPr sz="2856" kern="1200">
        <a:solidFill>
          <a:schemeClr val="tx1"/>
        </a:solidFill>
        <a:latin typeface="Arial" charset="0"/>
        <a:ea typeface="ＭＳ Ｐゴシック" charset="0"/>
        <a:cs typeface="ＭＳ Ｐゴシック" charset="0"/>
      </a:defRPr>
    </a:lvl8pPr>
    <a:lvl9pPr marL="4352849" algn="l" defTabSz="544106" rtl="0" eaLnBrk="1" latinLnBrk="0" hangingPunct="1">
      <a:defRPr sz="2856"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anming Wu" initials="GW" lastIdx="1" clrIdx="0">
    <p:extLst>
      <p:ext uri="{19B8F6BF-5375-455C-9EA6-DF929625EA0E}">
        <p15:presenceInfo xmlns:p15="http://schemas.microsoft.com/office/powerpoint/2012/main" userId="Guanming W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76B9E"/>
    <a:srgbClr val="859082"/>
    <a:srgbClr val="8D998A"/>
    <a:srgbClr val="DEEDD7"/>
    <a:srgbClr val="C2CFBC"/>
    <a:srgbClr val="788175"/>
    <a:srgbClr val="9DA999"/>
    <a:srgbClr val="ABB7A6"/>
    <a:srgbClr val="B7C3B1"/>
    <a:srgbClr val="CFDD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63" autoAdjust="0"/>
    <p:restoredTop sz="88005" autoAdjust="0"/>
  </p:normalViewPr>
  <p:slideViewPr>
    <p:cSldViewPr snapToGrid="0" snapToObjects="1">
      <p:cViewPr varScale="1">
        <p:scale>
          <a:sx n="145" d="100"/>
          <a:sy n="145" d="100"/>
        </p:scale>
        <p:origin x="184" y="968"/>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B3A1EEC-71D9-D741-BAC5-C38CAFB5D24F}" type="datetimeFigureOut">
              <a:rPr lang="en-US"/>
              <a:pPr>
                <a:defRPr/>
              </a:pPr>
              <a:t>6/17/23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9CFA5EB-8C47-3B41-8231-2967036D931B}" type="slidenum">
              <a:rPr lang="en-US"/>
              <a:pPr>
                <a:defRPr/>
              </a:pPr>
              <a:t>‹#›</a:t>
            </a:fld>
            <a:endParaRPr lang="en-US"/>
          </a:p>
        </p:txBody>
      </p:sp>
    </p:spTree>
    <p:extLst>
      <p:ext uri="{BB962C8B-B14F-4D97-AF65-F5344CB8AC3E}">
        <p14:creationId xmlns:p14="http://schemas.microsoft.com/office/powerpoint/2010/main" val="1681065754"/>
      </p:ext>
    </p:extLst>
  </p:cSld>
  <p:clrMap bg1="lt1" tx1="dk1" bg2="lt2" tx2="dk2" accent1="accent1" accent2="accent2" accent3="accent3" accent4="accent4" accent5="accent5" accent6="accent6" hlink="hlink" folHlink="folHlink"/>
  <p:notesStyle>
    <a:lvl1pPr algn="l" defTabSz="544106" rtl="0" eaLnBrk="0" fontAlgn="base" hangingPunct="0">
      <a:spcBef>
        <a:spcPct val="30000"/>
      </a:spcBef>
      <a:spcAft>
        <a:spcPct val="0"/>
      </a:spcAft>
      <a:defRPr sz="1428" kern="1200">
        <a:solidFill>
          <a:schemeClr val="tx1"/>
        </a:solidFill>
        <a:latin typeface="+mn-lt"/>
        <a:ea typeface="ＭＳ Ｐゴシック" charset="0"/>
        <a:cs typeface="ＭＳ Ｐゴシック" charset="0"/>
      </a:defRPr>
    </a:lvl1pPr>
    <a:lvl2pPr marL="544106" algn="l" defTabSz="544106" rtl="0" eaLnBrk="0" fontAlgn="base" hangingPunct="0">
      <a:spcBef>
        <a:spcPct val="30000"/>
      </a:spcBef>
      <a:spcAft>
        <a:spcPct val="0"/>
      </a:spcAft>
      <a:defRPr sz="1428" kern="1200">
        <a:solidFill>
          <a:schemeClr val="tx1"/>
        </a:solidFill>
        <a:latin typeface="+mn-lt"/>
        <a:ea typeface="ＭＳ Ｐゴシック" charset="0"/>
        <a:cs typeface="+mn-cs"/>
      </a:defRPr>
    </a:lvl2pPr>
    <a:lvl3pPr marL="1088212" algn="l" defTabSz="544106" rtl="0" eaLnBrk="0" fontAlgn="base" hangingPunct="0">
      <a:spcBef>
        <a:spcPct val="30000"/>
      </a:spcBef>
      <a:spcAft>
        <a:spcPct val="0"/>
      </a:spcAft>
      <a:defRPr sz="1428" kern="1200">
        <a:solidFill>
          <a:schemeClr val="tx1"/>
        </a:solidFill>
        <a:latin typeface="+mn-lt"/>
        <a:ea typeface="ＭＳ Ｐゴシック" charset="0"/>
        <a:cs typeface="+mn-cs"/>
      </a:defRPr>
    </a:lvl3pPr>
    <a:lvl4pPr marL="1632319" algn="l" defTabSz="544106" rtl="0" eaLnBrk="0" fontAlgn="base" hangingPunct="0">
      <a:spcBef>
        <a:spcPct val="30000"/>
      </a:spcBef>
      <a:spcAft>
        <a:spcPct val="0"/>
      </a:spcAft>
      <a:defRPr sz="1428" kern="1200">
        <a:solidFill>
          <a:schemeClr val="tx1"/>
        </a:solidFill>
        <a:latin typeface="+mn-lt"/>
        <a:ea typeface="ＭＳ Ｐゴシック" charset="0"/>
        <a:cs typeface="+mn-cs"/>
      </a:defRPr>
    </a:lvl4pPr>
    <a:lvl5pPr marL="2176425" algn="l" defTabSz="544106" rtl="0" eaLnBrk="0" fontAlgn="base" hangingPunct="0">
      <a:spcBef>
        <a:spcPct val="30000"/>
      </a:spcBef>
      <a:spcAft>
        <a:spcPct val="0"/>
      </a:spcAft>
      <a:defRPr sz="1428" kern="1200">
        <a:solidFill>
          <a:schemeClr val="tx1"/>
        </a:solidFill>
        <a:latin typeface="+mn-lt"/>
        <a:ea typeface="ＭＳ Ｐゴシック" charset="0"/>
        <a:cs typeface="+mn-cs"/>
      </a:defRPr>
    </a:lvl5pPr>
    <a:lvl6pPr marL="2720531" algn="l" defTabSz="544106" rtl="0" eaLnBrk="1" latinLnBrk="0" hangingPunct="1">
      <a:defRPr sz="1428" kern="1200">
        <a:solidFill>
          <a:schemeClr val="tx1"/>
        </a:solidFill>
        <a:latin typeface="+mn-lt"/>
        <a:ea typeface="+mn-ea"/>
        <a:cs typeface="+mn-cs"/>
      </a:defRPr>
    </a:lvl6pPr>
    <a:lvl7pPr marL="3264636" algn="l" defTabSz="544106" rtl="0" eaLnBrk="1" latinLnBrk="0" hangingPunct="1">
      <a:defRPr sz="1428" kern="1200">
        <a:solidFill>
          <a:schemeClr val="tx1"/>
        </a:solidFill>
        <a:latin typeface="+mn-lt"/>
        <a:ea typeface="+mn-ea"/>
        <a:cs typeface="+mn-cs"/>
      </a:defRPr>
    </a:lvl7pPr>
    <a:lvl8pPr marL="3808742" algn="l" defTabSz="544106" rtl="0" eaLnBrk="1" latinLnBrk="0" hangingPunct="1">
      <a:defRPr sz="1428" kern="1200">
        <a:solidFill>
          <a:schemeClr val="tx1"/>
        </a:solidFill>
        <a:latin typeface="+mn-lt"/>
        <a:ea typeface="+mn-ea"/>
        <a:cs typeface="+mn-cs"/>
      </a:defRPr>
    </a:lvl8pPr>
    <a:lvl9pPr marL="4352849" algn="l" defTabSz="544106" rtl="0" eaLnBrk="1" latinLnBrk="0" hangingPunct="1">
      <a:defRPr sz="142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Along this line, I’d like to introduce a new Python based workflow we developed last year to …</a:t>
            </a:r>
          </a:p>
        </p:txBody>
      </p:sp>
      <p:sp>
        <p:nvSpPr>
          <p:cNvPr id="4" name="Slide Number Placeholder 3"/>
          <p:cNvSpPr>
            <a:spLocks noGrp="1"/>
          </p:cNvSpPr>
          <p:nvPr>
            <p:ph type="sldNum" sz="quarter" idx="5"/>
          </p:nvPr>
        </p:nvSpPr>
        <p:spPr/>
        <p:txBody>
          <a:bodyPr/>
          <a:lstStyle/>
          <a:p>
            <a:pPr>
              <a:defRPr/>
            </a:pPr>
            <a:fld id="{29CFA5EB-8C47-3B41-8231-2967036D931B}" type="slidenum">
              <a:rPr lang="en-US" smtClean="0"/>
              <a:pPr>
                <a:defRPr/>
              </a:pPr>
              <a:t>1</a:t>
            </a:fld>
            <a:endParaRPr lang="en-US"/>
          </a:p>
        </p:txBody>
      </p:sp>
    </p:spTree>
    <p:extLst>
      <p:ext uri="{BB962C8B-B14F-4D97-AF65-F5344CB8AC3E}">
        <p14:creationId xmlns:p14="http://schemas.microsoft.com/office/powerpoint/2010/main" val="2423365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did a </a:t>
            </a:r>
            <a:r>
              <a:rPr lang="en-US" dirty="0" err="1"/>
              <a:t>AUCell</a:t>
            </a:r>
            <a:r>
              <a:rPr lang="en-US" dirty="0"/>
              <a:t> analysis for Reactome pathways and then conducted ANOVA to find pathways which have significantly different activities among cell clusters. This table shows the top 17 pathways based on their F values. The majority of these pathways related to complement pathways and some related to cell cell interactions and small molecule pathways. </a:t>
            </a:r>
          </a:p>
          <a:p>
            <a:endParaRPr lang="en-US" dirty="0"/>
          </a:p>
          <a:p>
            <a:r>
              <a:rPr lang="en-US" dirty="0"/>
              <a:t>Vs. cell clusters</a:t>
            </a:r>
          </a:p>
        </p:txBody>
      </p:sp>
      <p:sp>
        <p:nvSpPr>
          <p:cNvPr id="4" name="Slide Number Placeholder 3"/>
          <p:cNvSpPr>
            <a:spLocks noGrp="1"/>
          </p:cNvSpPr>
          <p:nvPr>
            <p:ph type="sldNum" sz="quarter" idx="5"/>
          </p:nvPr>
        </p:nvSpPr>
        <p:spPr/>
        <p:txBody>
          <a:bodyPr/>
          <a:lstStyle/>
          <a:p>
            <a:fld id="{9A9578BE-8A89-2B41-9CCD-3FC4E6F2095D}" type="slidenum">
              <a:rPr lang="en-US" smtClean="0"/>
              <a:t>10</a:t>
            </a:fld>
            <a:endParaRPr lang="en-US"/>
          </a:p>
        </p:txBody>
      </p:sp>
    </p:spTree>
    <p:extLst>
      <p:ext uri="{BB962C8B-B14F-4D97-AF65-F5344CB8AC3E}">
        <p14:creationId xmlns:p14="http://schemas.microsoft.com/office/powerpoint/2010/main" val="1184895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visualize individual pathways' activity in UMAP. </a:t>
            </a:r>
          </a:p>
        </p:txBody>
      </p:sp>
      <p:sp>
        <p:nvSpPr>
          <p:cNvPr id="4" name="Slide Number Placeholder 3"/>
          <p:cNvSpPr>
            <a:spLocks noGrp="1"/>
          </p:cNvSpPr>
          <p:nvPr>
            <p:ph type="sldNum" sz="quarter" idx="5"/>
          </p:nvPr>
        </p:nvSpPr>
        <p:spPr/>
        <p:txBody>
          <a:bodyPr/>
          <a:lstStyle/>
          <a:p>
            <a:fld id="{9A9578BE-8A89-2B41-9CCD-3FC4E6F2095D}" type="slidenum">
              <a:rPr lang="en-US" smtClean="0"/>
              <a:t>11</a:t>
            </a:fld>
            <a:endParaRPr lang="en-US"/>
          </a:p>
        </p:txBody>
      </p:sp>
    </p:spTree>
    <p:extLst>
      <p:ext uri="{BB962C8B-B14F-4D97-AF65-F5344CB8AC3E}">
        <p14:creationId xmlns:p14="http://schemas.microsoft.com/office/powerpoint/2010/main" val="193140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did the same </a:t>
            </a:r>
            <a:r>
              <a:rPr lang="en-US" dirty="0" err="1"/>
              <a:t>AUCell</a:t>
            </a:r>
            <a:r>
              <a:rPr lang="en-US" dirty="0"/>
              <a:t> analysis for TFs. This is a list of top TFs based on the F score from ANOVA. UMAP for TF </a:t>
            </a:r>
            <a:r>
              <a:rPr lang="en-US" dirty="0" err="1"/>
              <a:t>AUCell</a:t>
            </a:r>
            <a:r>
              <a:rPr lang="en-US" dirty="0"/>
              <a:t> scores. </a:t>
            </a:r>
          </a:p>
          <a:p>
            <a:endParaRPr lang="en-US" dirty="0"/>
          </a:p>
          <a:p>
            <a:r>
              <a:rPr lang="en-US" dirty="0"/>
              <a:t>Note: This is not gene expression counts of TFs. They are </a:t>
            </a:r>
            <a:r>
              <a:rPr lang="en-US" dirty="0" err="1"/>
              <a:t>AUCell</a:t>
            </a:r>
            <a:r>
              <a:rPr lang="en-US" dirty="0"/>
              <a:t>-based TF activity scores and are supposed to be more reliable to measure TF's activity then expression counts as explained before.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A9578BE-8A89-2B41-9CCD-3FC4E6F2095D}" type="slidenum">
              <a:rPr lang="en-US" smtClean="0"/>
              <a:t>12</a:t>
            </a:fld>
            <a:endParaRPr lang="en-US"/>
          </a:p>
        </p:txBody>
      </p:sp>
    </p:spTree>
    <p:extLst>
      <p:ext uri="{BB962C8B-B14F-4D97-AF65-F5344CB8AC3E}">
        <p14:creationId xmlns:p14="http://schemas.microsoft.com/office/powerpoint/2010/main" val="4113525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construct the regulatory network, we focused on cluster 0.... Which is a , containing almost the same number of AML and WT cells. </a:t>
            </a:r>
          </a:p>
        </p:txBody>
      </p:sp>
      <p:sp>
        <p:nvSpPr>
          <p:cNvPr id="4" name="Slide Number Placeholder 3"/>
          <p:cNvSpPr>
            <a:spLocks noGrp="1"/>
          </p:cNvSpPr>
          <p:nvPr>
            <p:ph type="sldNum" sz="quarter" idx="5"/>
          </p:nvPr>
        </p:nvSpPr>
        <p:spPr/>
        <p:txBody>
          <a:bodyPr/>
          <a:lstStyle/>
          <a:p>
            <a:fld id="{9A9578BE-8A89-2B41-9CCD-3FC4E6F2095D}" type="slidenum">
              <a:rPr lang="en-US" smtClean="0"/>
              <a:t>13</a:t>
            </a:fld>
            <a:endParaRPr lang="en-US"/>
          </a:p>
        </p:txBody>
      </p:sp>
    </p:spTree>
    <p:extLst>
      <p:ext uri="{BB962C8B-B14F-4D97-AF65-F5344CB8AC3E}">
        <p14:creationId xmlns:p14="http://schemas.microsoft.com/office/powerpoint/2010/main" val="65428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Randomly sampled 16 TFs and 16 pathways from cluster 0: Quite complicated distribution. </a:t>
            </a:r>
          </a:p>
        </p:txBody>
      </p:sp>
      <p:sp>
        <p:nvSpPr>
          <p:cNvPr id="4" name="Slide Number Placeholder 3"/>
          <p:cNvSpPr>
            <a:spLocks noGrp="1"/>
          </p:cNvSpPr>
          <p:nvPr>
            <p:ph type="sldNum" sz="quarter" idx="5"/>
          </p:nvPr>
        </p:nvSpPr>
        <p:spPr/>
        <p:txBody>
          <a:bodyPr/>
          <a:lstStyle/>
          <a:p>
            <a:fld id="{9A9578BE-8A89-2B41-9CCD-3FC4E6F2095D}" type="slidenum">
              <a:rPr lang="en-US" smtClean="0"/>
              <a:t>14</a:t>
            </a:fld>
            <a:endParaRPr lang="en-US"/>
          </a:p>
        </p:txBody>
      </p:sp>
    </p:spTree>
    <p:extLst>
      <p:ext uri="{BB962C8B-B14F-4D97-AF65-F5344CB8AC3E}">
        <p14:creationId xmlns:p14="http://schemas.microsoft.com/office/powerpoint/2010/main" val="7213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did a differential pathway activity analysis and plot all differential analysis results into these two scatter plots.. </a:t>
            </a:r>
          </a:p>
        </p:txBody>
      </p:sp>
      <p:sp>
        <p:nvSpPr>
          <p:cNvPr id="4" name="Slide Number Placeholder 3"/>
          <p:cNvSpPr>
            <a:spLocks noGrp="1"/>
          </p:cNvSpPr>
          <p:nvPr>
            <p:ph type="sldNum" sz="quarter" idx="5"/>
          </p:nvPr>
        </p:nvSpPr>
        <p:spPr/>
        <p:txBody>
          <a:bodyPr/>
          <a:lstStyle/>
          <a:p>
            <a:fld id="{9A9578BE-8A89-2B41-9CCD-3FC4E6F2095D}" type="slidenum">
              <a:rPr lang="en-US" smtClean="0"/>
              <a:t>15</a:t>
            </a:fld>
            <a:endParaRPr lang="en-US"/>
          </a:p>
        </p:txBody>
      </p:sp>
    </p:spTree>
    <p:extLst>
      <p:ext uri="{BB962C8B-B14F-4D97-AF65-F5344CB8AC3E}">
        <p14:creationId xmlns:p14="http://schemas.microsoft.com/office/powerpoint/2010/main" val="1923198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two plots for TFs subject to analysis. Because of the cutoff used, we only got about 50 TFs. Some more investigation is needed to improve this. </a:t>
            </a:r>
          </a:p>
        </p:txBody>
      </p:sp>
      <p:sp>
        <p:nvSpPr>
          <p:cNvPr id="4" name="Slide Number Placeholder 3"/>
          <p:cNvSpPr>
            <a:spLocks noGrp="1"/>
          </p:cNvSpPr>
          <p:nvPr>
            <p:ph type="sldNum" sz="quarter" idx="5"/>
          </p:nvPr>
        </p:nvSpPr>
        <p:spPr/>
        <p:txBody>
          <a:bodyPr/>
          <a:lstStyle/>
          <a:p>
            <a:fld id="{9A9578BE-8A89-2B41-9CCD-3FC4E6F2095D}" type="slidenum">
              <a:rPr lang="en-US" smtClean="0"/>
              <a:t>16</a:t>
            </a:fld>
            <a:endParaRPr lang="en-US"/>
          </a:p>
        </p:txBody>
      </p:sp>
    </p:spTree>
    <p:extLst>
      <p:ext uri="{BB962C8B-B14F-4D97-AF65-F5344CB8AC3E}">
        <p14:creationId xmlns:p14="http://schemas.microsoft.com/office/powerpoint/2010/main" val="3241877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Correlation analysis between pathway and TF show multiple significant relationships. For example the first is the plot between Stat3 and Tcf7l2,. </a:t>
            </a:r>
          </a:p>
        </p:txBody>
      </p:sp>
      <p:sp>
        <p:nvSpPr>
          <p:cNvPr id="4" name="Slide Number Placeholder 3"/>
          <p:cNvSpPr>
            <a:spLocks noGrp="1"/>
          </p:cNvSpPr>
          <p:nvPr>
            <p:ph type="sldNum" sz="quarter" idx="5"/>
          </p:nvPr>
        </p:nvSpPr>
        <p:spPr/>
        <p:txBody>
          <a:bodyPr/>
          <a:lstStyle/>
          <a:p>
            <a:fld id="{9A9578BE-8A89-2B41-9CCD-3FC4E6F2095D}" type="slidenum">
              <a:rPr lang="en-US" smtClean="0"/>
              <a:t>17</a:t>
            </a:fld>
            <a:endParaRPr lang="en-US"/>
          </a:p>
        </p:txBody>
      </p:sp>
    </p:spTree>
    <p:extLst>
      <p:ext uri="{BB962C8B-B14F-4D97-AF65-F5344CB8AC3E}">
        <p14:creationId xmlns:p14="http://schemas.microsoft.com/office/powerpoint/2010/main" val="597995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better model correlations between pathways and TFs, we used GLM. The analysis is for individual pathways vs all significant TFs. Based on significant correlations for pathways and TFs, we did an overlap analysis between pathway genes and TF targets using </a:t>
            </a:r>
            <a:r>
              <a:rPr lang="en-US" dirty="0" err="1"/>
              <a:t>hypergeom</a:t>
            </a:r>
            <a:r>
              <a:rPr lang="en-US" dirty="0"/>
              <a:t> test and p-value &lt; 0.01 as direct interactions from TFs to pathways. We may choose undirect interactions too if needed. </a:t>
            </a:r>
          </a:p>
          <a:p>
            <a:endParaRPr lang="en-US" dirty="0"/>
          </a:p>
          <a:p>
            <a:r>
              <a:rPr lang="en-US" dirty="0"/>
              <a:t>GLM: Python </a:t>
            </a:r>
            <a:r>
              <a:rPr lang="en-US" dirty="0" err="1"/>
              <a:t>statsmodel</a:t>
            </a:r>
            <a:r>
              <a:rPr lang="en-US" dirty="0"/>
              <a:t> using default settings. Needs to be improved.</a:t>
            </a:r>
          </a:p>
          <a:p>
            <a:endParaRPr lang="en-US" dirty="0"/>
          </a:p>
          <a:p>
            <a:r>
              <a:rPr lang="en-US" dirty="0"/>
              <a:t>p-value used: 0.01</a:t>
            </a:r>
          </a:p>
        </p:txBody>
      </p:sp>
      <p:sp>
        <p:nvSpPr>
          <p:cNvPr id="4" name="Slide Number Placeholder 3"/>
          <p:cNvSpPr>
            <a:spLocks noGrp="1"/>
          </p:cNvSpPr>
          <p:nvPr>
            <p:ph type="sldNum" sz="quarter" idx="5"/>
          </p:nvPr>
        </p:nvSpPr>
        <p:spPr/>
        <p:txBody>
          <a:bodyPr/>
          <a:lstStyle/>
          <a:p>
            <a:fld id="{9A9578BE-8A89-2B41-9CCD-3FC4E6F2095D}" type="slidenum">
              <a:rPr lang="en-US" smtClean="0"/>
              <a:t>18</a:t>
            </a:fld>
            <a:endParaRPr lang="en-US"/>
          </a:p>
        </p:txBody>
      </p:sp>
    </p:spTree>
    <p:extLst>
      <p:ext uri="{BB962C8B-B14F-4D97-AF65-F5344CB8AC3E}">
        <p14:creationId xmlns:p14="http://schemas.microsoft.com/office/powerpoint/2010/main" val="4173337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Reactome, we have also annotated regulation of TF inside pathways. Our regulatory network also includes this type of annotation by creating directed interaction from pathways to TF. For example, ... A pathway called ..., </a:t>
            </a:r>
          </a:p>
          <a:p>
            <a:endParaRPr lang="en-US" dirty="0"/>
          </a:p>
          <a:p>
            <a:r>
              <a:rPr lang="en-US" dirty="0"/>
              <a:t>Note: The annotation actually present a way to negatively regulates Stat3 TF activity. This step needs to be improved.</a:t>
            </a:r>
          </a:p>
        </p:txBody>
      </p:sp>
      <p:sp>
        <p:nvSpPr>
          <p:cNvPr id="4" name="Slide Number Placeholder 3"/>
          <p:cNvSpPr>
            <a:spLocks noGrp="1"/>
          </p:cNvSpPr>
          <p:nvPr>
            <p:ph type="sldNum" sz="quarter" idx="5"/>
          </p:nvPr>
        </p:nvSpPr>
        <p:spPr/>
        <p:txBody>
          <a:bodyPr/>
          <a:lstStyle/>
          <a:p>
            <a:fld id="{9A9578BE-8A89-2B41-9CCD-3FC4E6F2095D}" type="slidenum">
              <a:rPr lang="en-US" smtClean="0"/>
              <a:t>19</a:t>
            </a:fld>
            <a:endParaRPr lang="en-US"/>
          </a:p>
        </p:txBody>
      </p:sp>
    </p:spTree>
    <p:extLst>
      <p:ext uri="{BB962C8B-B14F-4D97-AF65-F5344CB8AC3E}">
        <p14:creationId xmlns:p14="http://schemas.microsoft.com/office/powerpoint/2010/main" val="1688792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shown in this network, gene regulator networks are usually gene-based composed of TFs and their targets. However, there is a limitation of this type of gene regulator network: We are not exactly sure what biological functions a TF is regulating using this network only. To better learn the function of a TF, such as NFIX, we may have to do a pathway gene set enrichment analysis for its targets, these 30 targeted genes. For example, we can submit these 30 genes to </a:t>
            </a:r>
            <a:r>
              <a:rPr lang="en-US" dirty="0" err="1"/>
              <a:t>Reactome's</a:t>
            </a:r>
            <a:r>
              <a:rPr lang="en-US" dirty="0"/>
              <a:t> pathway analysis web tool </a:t>
            </a:r>
          </a:p>
          <a:p>
            <a:endParaRPr lang="en-US" dirty="0"/>
          </a:p>
          <a:p>
            <a:r>
              <a:rPr lang="en-US" dirty="0"/>
              <a:t>30 genes selected as </a:t>
            </a:r>
            <a:r>
              <a:rPr lang="en-US" dirty="0" err="1"/>
              <a:t>Nfix’s</a:t>
            </a:r>
            <a:r>
              <a:rPr lang="en-US" dirty="0"/>
              <a:t> targets: </a:t>
            </a:r>
          </a:p>
          <a:p>
            <a:endParaRPr lang="en-US" dirty="0"/>
          </a:p>
          <a:p>
            <a:r>
              <a:rPr lang="en-US" dirty="0"/>
              <a:t>IRAG1</a:t>
            </a:r>
          </a:p>
          <a:p>
            <a:r>
              <a:rPr lang="en-US" dirty="0"/>
              <a:t>MMP2</a:t>
            </a:r>
          </a:p>
          <a:p>
            <a:r>
              <a:rPr lang="en-US" dirty="0"/>
              <a:t>NKX2-2</a:t>
            </a:r>
          </a:p>
          <a:p>
            <a:r>
              <a:rPr lang="en-US" dirty="0"/>
              <a:t>RILPL1</a:t>
            </a:r>
          </a:p>
          <a:p>
            <a:r>
              <a:rPr lang="en-US" dirty="0"/>
              <a:t>ATP2B4</a:t>
            </a:r>
          </a:p>
          <a:p>
            <a:r>
              <a:rPr lang="en-US" dirty="0"/>
              <a:t>SYP</a:t>
            </a:r>
          </a:p>
          <a:p>
            <a:r>
              <a:rPr lang="en-US" dirty="0"/>
              <a:t>CUEDC1</a:t>
            </a:r>
          </a:p>
          <a:p>
            <a:r>
              <a:rPr lang="en-US" dirty="0"/>
              <a:t>SIX5</a:t>
            </a:r>
          </a:p>
          <a:p>
            <a:r>
              <a:rPr lang="en-US" dirty="0"/>
              <a:t>ISLR</a:t>
            </a:r>
          </a:p>
          <a:p>
            <a:r>
              <a:rPr lang="en-US" dirty="0"/>
              <a:t>LOXL1</a:t>
            </a:r>
          </a:p>
          <a:p>
            <a:r>
              <a:rPr lang="en-US" dirty="0"/>
              <a:t>COL6A3</a:t>
            </a:r>
          </a:p>
          <a:p>
            <a:r>
              <a:rPr lang="en-US" dirty="0"/>
              <a:t>FBN1</a:t>
            </a:r>
          </a:p>
          <a:p>
            <a:r>
              <a:rPr lang="en-US" dirty="0"/>
              <a:t>TNXB</a:t>
            </a:r>
          </a:p>
          <a:p>
            <a:r>
              <a:rPr lang="en-US" dirty="0"/>
              <a:t>CCDC80</a:t>
            </a:r>
          </a:p>
          <a:p>
            <a:r>
              <a:rPr lang="en-US" dirty="0"/>
              <a:t>EFNA5</a:t>
            </a:r>
          </a:p>
          <a:p>
            <a:r>
              <a:rPr lang="en-US" dirty="0"/>
              <a:t>COL16A1</a:t>
            </a:r>
          </a:p>
          <a:p>
            <a:r>
              <a:rPr lang="en-US" dirty="0"/>
              <a:t>FBLN2</a:t>
            </a:r>
          </a:p>
          <a:p>
            <a:r>
              <a:rPr lang="en-US" dirty="0"/>
              <a:t>CLEC3B</a:t>
            </a:r>
          </a:p>
          <a:p>
            <a:r>
              <a:rPr lang="en-US" dirty="0"/>
              <a:t>MFAP4</a:t>
            </a:r>
          </a:p>
          <a:p>
            <a:r>
              <a:rPr lang="en-US" dirty="0"/>
              <a:t>MFAP5</a:t>
            </a:r>
          </a:p>
          <a:p>
            <a:r>
              <a:rPr lang="en-US" dirty="0"/>
              <a:t>COL6A2</a:t>
            </a:r>
          </a:p>
          <a:p>
            <a:r>
              <a:rPr lang="en-US" dirty="0"/>
              <a:t>CD248</a:t>
            </a:r>
          </a:p>
          <a:p>
            <a:r>
              <a:rPr lang="en-US" dirty="0"/>
              <a:t>MRC2</a:t>
            </a:r>
          </a:p>
          <a:p>
            <a:r>
              <a:rPr lang="en-US" dirty="0"/>
              <a:t>CD34</a:t>
            </a:r>
          </a:p>
          <a:p>
            <a:r>
              <a:rPr lang="en-US" dirty="0"/>
              <a:t>SCN8A</a:t>
            </a:r>
          </a:p>
          <a:p>
            <a:r>
              <a:rPr lang="en-US" dirty="0"/>
              <a:t>GLI3</a:t>
            </a:r>
          </a:p>
          <a:p>
            <a:r>
              <a:rPr lang="en-US" dirty="0"/>
              <a:t>NDN</a:t>
            </a:r>
          </a:p>
          <a:p>
            <a:r>
              <a:rPr lang="en-US" dirty="0"/>
              <a:t>SOGA1</a:t>
            </a:r>
          </a:p>
          <a:p>
            <a:r>
              <a:rPr lang="en-US" dirty="0"/>
              <a:t>IL18R1</a:t>
            </a:r>
          </a:p>
          <a:p>
            <a:r>
              <a:rPr lang="en-US" dirty="0"/>
              <a:t>COL5A1</a:t>
            </a:r>
          </a:p>
          <a:p>
            <a:endParaRPr lang="en-US" dirty="0"/>
          </a:p>
          <a:p>
            <a:endParaRPr lang="en-US" dirty="0"/>
          </a:p>
        </p:txBody>
      </p:sp>
      <p:sp>
        <p:nvSpPr>
          <p:cNvPr id="4" name="Slide Number Placeholder 3"/>
          <p:cNvSpPr>
            <a:spLocks noGrp="1"/>
          </p:cNvSpPr>
          <p:nvPr>
            <p:ph type="sldNum" sz="quarter" idx="5"/>
          </p:nvPr>
        </p:nvSpPr>
        <p:spPr/>
        <p:txBody>
          <a:bodyPr/>
          <a:lstStyle/>
          <a:p>
            <a:fld id="{9A9578BE-8A89-2B41-9CCD-3FC4E6F2095D}" type="slidenum">
              <a:rPr lang="en-US" smtClean="0"/>
              <a:t>2</a:t>
            </a:fld>
            <a:endParaRPr lang="en-US"/>
          </a:p>
        </p:txBody>
      </p:sp>
    </p:spTree>
    <p:extLst>
      <p:ext uri="{BB962C8B-B14F-4D97-AF65-F5344CB8AC3E}">
        <p14:creationId xmlns:p14="http://schemas.microsoft.com/office/powerpoint/2010/main" val="2594811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include pathway hierarchical relationships into our network, we use annotation in Reactome. For example, two pathways, …., have </a:t>
            </a:r>
          </a:p>
        </p:txBody>
      </p:sp>
      <p:sp>
        <p:nvSpPr>
          <p:cNvPr id="4" name="Slide Number Placeholder 3"/>
          <p:cNvSpPr>
            <a:spLocks noGrp="1"/>
          </p:cNvSpPr>
          <p:nvPr>
            <p:ph type="sldNum" sz="quarter" idx="5"/>
          </p:nvPr>
        </p:nvSpPr>
        <p:spPr/>
        <p:txBody>
          <a:bodyPr/>
          <a:lstStyle/>
          <a:p>
            <a:fld id="{9A9578BE-8A89-2B41-9CCD-3FC4E6F2095D}" type="slidenum">
              <a:rPr lang="en-US" smtClean="0"/>
              <a:t>20</a:t>
            </a:fld>
            <a:endParaRPr lang="en-US"/>
          </a:p>
        </p:txBody>
      </p:sp>
    </p:spTree>
    <p:extLst>
      <p:ext uri="{BB962C8B-B14F-4D97-AF65-F5344CB8AC3E}">
        <p14:creationId xmlns:p14="http://schemas.microsoft.com/office/powerpoint/2010/main" val="255586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TF/TF interactions, we did another correlation analysis using Spearman correlation with cutoff &gt; 0.25 and then check if the second TF is a target of the first TF, if true, we select the interaction as direct TF/TF interactions. Based on this, we got a network among TFs.</a:t>
            </a:r>
          </a:p>
        </p:txBody>
      </p:sp>
      <p:sp>
        <p:nvSpPr>
          <p:cNvPr id="4" name="Slide Number Placeholder 3"/>
          <p:cNvSpPr>
            <a:spLocks noGrp="1"/>
          </p:cNvSpPr>
          <p:nvPr>
            <p:ph type="sldNum" sz="quarter" idx="5"/>
          </p:nvPr>
        </p:nvSpPr>
        <p:spPr/>
        <p:txBody>
          <a:bodyPr/>
          <a:lstStyle/>
          <a:p>
            <a:fld id="{9A9578BE-8A89-2B41-9CCD-3FC4E6F2095D}" type="slidenum">
              <a:rPr lang="en-US" smtClean="0"/>
              <a:t>21</a:t>
            </a:fld>
            <a:endParaRPr lang="en-US"/>
          </a:p>
        </p:txBody>
      </p:sp>
    </p:spTree>
    <p:extLst>
      <p:ext uri="{BB962C8B-B14F-4D97-AF65-F5344CB8AC3E}">
        <p14:creationId xmlns:p14="http://schemas.microsoft.com/office/powerpoint/2010/main" val="1890288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integrating all these interactions together into a single network, we construct a regulatory network for AML mouse DC cluster 0 for this </a:t>
            </a:r>
            <a:r>
              <a:rPr lang="en-US" dirty="0" err="1"/>
              <a:t>scRNA</a:t>
            </a:r>
            <a:r>
              <a:rPr lang="en-US" dirty="0"/>
              <a:t>-seq dataset.. We loaded this network into </a:t>
            </a:r>
            <a:r>
              <a:rPr lang="en-US" dirty="0" err="1"/>
              <a:t>ReactomeFIViz</a:t>
            </a:r>
            <a:r>
              <a:rPr lang="en-US" dirty="0"/>
              <a:t>. As you can see here:.. </a:t>
            </a:r>
          </a:p>
        </p:txBody>
      </p:sp>
      <p:sp>
        <p:nvSpPr>
          <p:cNvPr id="4" name="Slide Number Placeholder 3"/>
          <p:cNvSpPr>
            <a:spLocks noGrp="1"/>
          </p:cNvSpPr>
          <p:nvPr>
            <p:ph type="sldNum" sz="quarter" idx="5"/>
          </p:nvPr>
        </p:nvSpPr>
        <p:spPr/>
        <p:txBody>
          <a:bodyPr/>
          <a:lstStyle/>
          <a:p>
            <a:fld id="{9A9578BE-8A89-2B41-9CCD-3FC4E6F2095D}" type="slidenum">
              <a:rPr lang="en-US" smtClean="0"/>
              <a:t>22</a:t>
            </a:fld>
            <a:endParaRPr lang="en-US"/>
          </a:p>
        </p:txBody>
      </p:sp>
    </p:spTree>
    <p:extLst>
      <p:ext uri="{BB962C8B-B14F-4D97-AF65-F5344CB8AC3E}">
        <p14:creationId xmlns:p14="http://schemas.microsoft.com/office/powerpoint/2010/main" val="3993913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network can be used to visualize some interesting results. For example, we can overlay median difference of pathway and TF activities as shown in this screenshot. Here blue for negative difference, meaning higher in WT and lower in AML, red for ... </a:t>
            </a:r>
          </a:p>
        </p:txBody>
      </p:sp>
      <p:sp>
        <p:nvSpPr>
          <p:cNvPr id="4" name="Slide Number Placeholder 3"/>
          <p:cNvSpPr>
            <a:spLocks noGrp="1"/>
          </p:cNvSpPr>
          <p:nvPr>
            <p:ph type="sldNum" sz="quarter" idx="5"/>
          </p:nvPr>
        </p:nvSpPr>
        <p:spPr/>
        <p:txBody>
          <a:bodyPr/>
          <a:lstStyle/>
          <a:p>
            <a:fld id="{9A9578BE-8A89-2B41-9CCD-3FC4E6F2095D}" type="slidenum">
              <a:rPr lang="en-US" smtClean="0"/>
              <a:t>23</a:t>
            </a:fld>
            <a:endParaRPr lang="en-US"/>
          </a:p>
        </p:txBody>
      </p:sp>
    </p:spTree>
    <p:extLst>
      <p:ext uri="{BB962C8B-B14F-4D97-AF65-F5344CB8AC3E}">
        <p14:creationId xmlns:p14="http://schemas.microsoft.com/office/powerpoint/2010/main" val="2179624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in most cases, the data we got from biological studies are continuous variables, to better model this type of data, we can also extend the simple Boolean network into this so-called fuzzy logic model by assigning fuzzy values to variables in the model and then use some transfer function. For example, here is an example for a function called Hill function. With this model, we can simulate drug perturbation on pathway by inject drug/target interaction affinition into the equation. This is some result from modeling the clock gene's expression using </a:t>
            </a:r>
            <a:r>
              <a:rPr lang="en-US" dirty="0" err="1"/>
              <a:t>Reactome's</a:t>
            </a:r>
            <a:r>
              <a:rPr lang="en-US" dirty="0"/>
              <a:t> circadian clock pathway for drug </a:t>
            </a:r>
            <a:r>
              <a:rPr lang="en-US" dirty="0" err="1"/>
              <a:t>romidepsin</a:t>
            </a:r>
            <a:r>
              <a:rPr lang="en-US" dirty="0"/>
              <a:t>, which targets HDAC3 and NCOR1.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measure the impact of drug application to the pathway activity, we run two simulation: the first assumes drug input = 0, i.e. without  drug, the second assumes drug input = 1, i.e., with drug. Then we plot the dynamic behaviors and calculate the </a:t>
            </a:r>
            <a:r>
              <a:rPr lang="en-US" dirty="0" err="1"/>
              <a:t>impact_socre</a:t>
            </a:r>
            <a:r>
              <a:rPr lang="en-US" dirty="0"/>
              <a:t> based on </a:t>
            </a:r>
            <a:r>
              <a:rPr lang="en-US" dirty="0" err="1"/>
              <a:t>area_under_curve</a:t>
            </a:r>
            <a:r>
              <a:rPr lang="en-US" dirty="0"/>
              <a:t> (AUC) using this </a:t>
            </a:r>
            <a:r>
              <a:rPr lang="en-US" dirty="0" err="1"/>
              <a:t>impact_score</a:t>
            </a:r>
            <a:r>
              <a:rPr lang="en-US" dirty="0"/>
              <a:t> equation. </a:t>
            </a:r>
          </a:p>
          <a:p>
            <a:endParaRPr lang="en-US" dirty="0"/>
          </a:p>
          <a:p>
            <a:r>
              <a:rPr lang="en-US" dirty="0"/>
              <a:t>Based on experiments, this relative impact score can converge very quickly in cases we have tested. For example, here are examples for three entities impacted by application of drug </a:t>
            </a:r>
            <a:r>
              <a:rPr lang="en-US" dirty="0" err="1"/>
              <a:t>romidepsin</a:t>
            </a:r>
            <a:r>
              <a:rPr lang="en-US" dirty="0"/>
              <a:t> on </a:t>
            </a:r>
            <a:r>
              <a:rPr lang="en-US" dirty="0" err="1"/>
              <a:t>Reactome’s</a:t>
            </a:r>
            <a:r>
              <a:rPr lang="en-US" dirty="0"/>
              <a:t> circadian clock pathway. In this pathway, </a:t>
            </a:r>
            <a:r>
              <a:rPr lang="en-US" dirty="0" err="1"/>
              <a:t>romidepsin</a:t>
            </a:r>
            <a:r>
              <a:rPr lang="en-US" dirty="0"/>
              <a:t> targets HDAC3 and NCOR1.</a:t>
            </a:r>
          </a:p>
          <a:p>
            <a:endParaRPr lang="en-US" dirty="0"/>
          </a:p>
          <a:p>
            <a:r>
              <a:rPr lang="en-US" dirty="0"/>
              <a:t>Targets of </a:t>
            </a:r>
            <a:r>
              <a:rPr lang="en-US" dirty="0" err="1"/>
              <a:t>romidepsin</a:t>
            </a:r>
            <a:r>
              <a:rPr lang="en-US" dirty="0"/>
              <a:t> in this pathway: HDAC3 and NCOR1</a:t>
            </a:r>
          </a:p>
          <a:p>
            <a:endParaRPr lang="en-US" dirty="0"/>
          </a:p>
        </p:txBody>
      </p:sp>
      <p:sp>
        <p:nvSpPr>
          <p:cNvPr id="4" name="Slide Number Placeholder 3"/>
          <p:cNvSpPr>
            <a:spLocks noGrp="1"/>
          </p:cNvSpPr>
          <p:nvPr>
            <p:ph type="sldNum" sz="quarter" idx="5"/>
          </p:nvPr>
        </p:nvSpPr>
        <p:spPr/>
        <p:txBody>
          <a:bodyPr/>
          <a:lstStyle/>
          <a:p>
            <a:fld id="{9A9578BE-8A89-2B41-9CCD-3FC4E6F2095D}" type="slidenum">
              <a:rPr lang="en-US" smtClean="0"/>
              <a:t>24</a:t>
            </a:fld>
            <a:endParaRPr lang="en-US"/>
          </a:p>
        </p:txBody>
      </p:sp>
    </p:spTree>
    <p:extLst>
      <p:ext uri="{BB962C8B-B14F-4D97-AF65-F5344CB8AC3E}">
        <p14:creationId xmlns:p14="http://schemas.microsoft.com/office/powerpoint/2010/main" val="1036459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impact scores of each TF and pathway in the network can be </a:t>
            </a:r>
            <a:r>
              <a:rPr lang="en-US" dirty="0" err="1"/>
              <a:t>visualizated</a:t>
            </a:r>
            <a:r>
              <a:rPr lang="en-US" dirty="0"/>
              <a:t> in </a:t>
            </a:r>
            <a:r>
              <a:rPr lang="en-US" dirty="0" err="1"/>
              <a:t>ReactomeFIViz</a:t>
            </a:r>
            <a:r>
              <a:rPr lang="en-US" dirty="0"/>
              <a:t> directly by highlighting with a color scheme.</a:t>
            </a:r>
          </a:p>
        </p:txBody>
      </p:sp>
      <p:sp>
        <p:nvSpPr>
          <p:cNvPr id="4" name="Slide Number Placeholder 3"/>
          <p:cNvSpPr>
            <a:spLocks noGrp="1"/>
          </p:cNvSpPr>
          <p:nvPr>
            <p:ph type="sldNum" sz="quarter" idx="5"/>
          </p:nvPr>
        </p:nvSpPr>
        <p:spPr/>
        <p:txBody>
          <a:bodyPr/>
          <a:lstStyle/>
          <a:p>
            <a:fld id="{9A9578BE-8A89-2B41-9CCD-3FC4E6F2095D}" type="slidenum">
              <a:rPr lang="en-US" smtClean="0"/>
              <a:t>25</a:t>
            </a:fld>
            <a:endParaRPr lang="en-US"/>
          </a:p>
        </p:txBody>
      </p:sp>
    </p:spTree>
    <p:extLst>
      <p:ext uri="{BB962C8B-B14F-4D97-AF65-F5344CB8AC3E}">
        <p14:creationId xmlns:p14="http://schemas.microsoft.com/office/powerpoint/2010/main" val="1507547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better know the behavior of this regulatory network, we converted this network into a Boolean network automatically inside </a:t>
            </a:r>
            <a:r>
              <a:rPr lang="en-US" dirty="0" err="1"/>
              <a:t>ReactomeFIViz</a:t>
            </a:r>
            <a:r>
              <a:rPr lang="en-US" dirty="0"/>
              <a:t> for mathematical modeling and simulation. By doing this, we could simulate the effect of inhibition of pathway or TF on the network's behavior. For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a:t>
            </a:r>
            <a:r>
              <a:rPr lang="en-US" dirty="0"/>
              <a:t>: Activity of “Signaling by ALK” under default parameters, b: Activity of “Signaling by ALK” with Tcf7l2 inhibited at 50%.</a:t>
            </a:r>
          </a:p>
          <a:p>
            <a:endParaRPr lang="en-US" dirty="0"/>
          </a:p>
        </p:txBody>
      </p:sp>
      <p:sp>
        <p:nvSpPr>
          <p:cNvPr id="4" name="Slide Number Placeholder 3"/>
          <p:cNvSpPr>
            <a:spLocks noGrp="1"/>
          </p:cNvSpPr>
          <p:nvPr>
            <p:ph type="sldNum" sz="quarter" idx="5"/>
          </p:nvPr>
        </p:nvSpPr>
        <p:spPr/>
        <p:txBody>
          <a:bodyPr/>
          <a:lstStyle/>
          <a:p>
            <a:fld id="{9A9578BE-8A89-2B41-9CCD-3FC4E6F2095D}" type="slidenum">
              <a:rPr lang="en-US" smtClean="0"/>
              <a:t>26</a:t>
            </a:fld>
            <a:endParaRPr lang="en-US"/>
          </a:p>
        </p:txBody>
      </p:sp>
    </p:spTree>
    <p:extLst>
      <p:ext uri="{BB962C8B-B14F-4D97-AF65-F5344CB8AC3E}">
        <p14:creationId xmlns:p14="http://schemas.microsoft.com/office/powerpoint/2010/main" val="3241380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plan to validate both our network and the simulation results. To validate some of our network components, we will search for published literature we are routinely done for Reactome annotation. We are also working with OHSU wet labs and see if we can design some … We submitted an abstract to … </a:t>
            </a:r>
          </a:p>
        </p:txBody>
      </p:sp>
      <p:sp>
        <p:nvSpPr>
          <p:cNvPr id="4" name="Slide Number Placeholder 3"/>
          <p:cNvSpPr>
            <a:spLocks noGrp="1"/>
          </p:cNvSpPr>
          <p:nvPr>
            <p:ph type="sldNum" sz="quarter" idx="5"/>
          </p:nvPr>
        </p:nvSpPr>
        <p:spPr/>
        <p:txBody>
          <a:bodyPr/>
          <a:lstStyle/>
          <a:p>
            <a:fld id="{9A9578BE-8A89-2B41-9CCD-3FC4E6F2095D}" type="slidenum">
              <a:rPr lang="en-US" smtClean="0"/>
              <a:t>27</a:t>
            </a:fld>
            <a:endParaRPr lang="en-US"/>
          </a:p>
        </p:txBody>
      </p:sp>
    </p:spTree>
    <p:extLst>
      <p:ext uri="{BB962C8B-B14F-4D97-AF65-F5344CB8AC3E}">
        <p14:creationId xmlns:p14="http://schemas.microsoft.com/office/powerpoint/2010/main" val="3682033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develop this work flow, we have enhanced … </a:t>
            </a:r>
          </a:p>
        </p:txBody>
      </p:sp>
      <p:sp>
        <p:nvSpPr>
          <p:cNvPr id="4" name="Slide Number Placeholder 3"/>
          <p:cNvSpPr>
            <a:spLocks noGrp="1"/>
          </p:cNvSpPr>
          <p:nvPr>
            <p:ph type="sldNum" sz="quarter" idx="5"/>
          </p:nvPr>
        </p:nvSpPr>
        <p:spPr/>
        <p:txBody>
          <a:bodyPr/>
          <a:lstStyle/>
          <a:p>
            <a:fld id="{9A9578BE-8A89-2B41-9CCD-3FC4E6F2095D}" type="slidenum">
              <a:rPr lang="en-US" smtClean="0"/>
              <a:t>28</a:t>
            </a:fld>
            <a:endParaRPr lang="en-US"/>
          </a:p>
        </p:txBody>
      </p:sp>
    </p:spTree>
    <p:extLst>
      <p:ext uri="{BB962C8B-B14F-4D97-AF65-F5344CB8AC3E}">
        <p14:creationId xmlns:p14="http://schemas.microsoft.com/office/powerpoint/2010/main" val="2338079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9CFA5EB-8C47-3B41-8231-2967036D931B}" type="slidenum">
              <a:rPr lang="en-US" smtClean="0"/>
              <a:pPr>
                <a:defRPr/>
              </a:pPr>
              <a:t>29</a:t>
            </a:fld>
            <a:endParaRPr lang="en-US"/>
          </a:p>
        </p:txBody>
      </p:sp>
    </p:spTree>
    <p:extLst>
      <p:ext uri="{BB962C8B-B14F-4D97-AF65-F5344CB8AC3E}">
        <p14:creationId xmlns:p14="http://schemas.microsoft.com/office/powerpoint/2010/main" val="195837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zoom into </a:t>
            </a:r>
            <a:r>
              <a:rPr lang="en-US" dirty="0" err="1"/>
              <a:t>extracelluar</a:t>
            </a:r>
            <a:r>
              <a:rPr lang="en-US" dirty="0"/>
              <a:t> matrix organization. As you can see here: The top level pathway, contains multiple sub-pathways, for example, Elastic fiber formation. </a:t>
            </a:r>
            <a:r>
              <a:rPr lang="en-US" dirty="0" err="1"/>
              <a:t>Elase</a:t>
            </a:r>
            <a:r>
              <a:rPr lang="en-US" dirty="0"/>
              <a:t> fiber formation contains a sub-sub-pathway called,.  </a:t>
            </a:r>
          </a:p>
          <a:p>
            <a:endParaRPr lang="en-US" dirty="0"/>
          </a:p>
          <a:p>
            <a:r>
              <a:rPr lang="en-US" dirty="0"/>
              <a:t>Look at FDR values for three pathways: the highest level has lowest </a:t>
            </a:r>
            <a:r>
              <a:rPr lang="en-US" dirty="0" err="1"/>
              <a:t>fdr</a:t>
            </a:r>
            <a:r>
              <a:rPr lang="en-US" dirty="0"/>
              <a:t>, indicating the strongest signal, one of sub-pathways 'Integrin cell.." and another pathway "</a:t>
            </a:r>
            <a:r>
              <a:rPr lang="en-US" dirty="0" err="1"/>
              <a:t>Laminnin</a:t>
            </a:r>
            <a:r>
              <a:rPr lang="en-US" dirty="0"/>
              <a:t> interactions" is not significant with FDR &gt; 0.05. This example shows a higher level pathway may have stronger signal than lower level pathways. This example showed that in order to have a better visualization, we may have to put higher and lower levels of pathways together in a view and then link these pathways somehow.</a:t>
            </a:r>
          </a:p>
        </p:txBody>
      </p:sp>
      <p:sp>
        <p:nvSpPr>
          <p:cNvPr id="4" name="Slide Number Placeholder 3"/>
          <p:cNvSpPr>
            <a:spLocks noGrp="1"/>
          </p:cNvSpPr>
          <p:nvPr>
            <p:ph type="sldNum" sz="quarter" idx="5"/>
          </p:nvPr>
        </p:nvSpPr>
        <p:spPr/>
        <p:txBody>
          <a:bodyPr/>
          <a:lstStyle/>
          <a:p>
            <a:fld id="{9A9578BE-8A89-2B41-9CCD-3FC4E6F2095D}" type="slidenum">
              <a:rPr lang="en-US" smtClean="0"/>
              <a:t>3</a:t>
            </a:fld>
            <a:endParaRPr lang="en-US"/>
          </a:p>
        </p:txBody>
      </p:sp>
    </p:spTree>
    <p:extLst>
      <p:ext uri="{BB962C8B-B14F-4D97-AF65-F5344CB8AC3E}">
        <p14:creationId xmlns:p14="http://schemas.microsoft.com/office/powerpoint/2010/main" val="1885998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address these two requirements: first provide… and second keep … we developed a new analysis approach by collaborating with two wet lab groups at OHSU.</a:t>
            </a:r>
          </a:p>
        </p:txBody>
      </p:sp>
      <p:sp>
        <p:nvSpPr>
          <p:cNvPr id="4" name="Slide Number Placeholder 3"/>
          <p:cNvSpPr>
            <a:spLocks noGrp="1"/>
          </p:cNvSpPr>
          <p:nvPr>
            <p:ph type="sldNum" sz="quarter" idx="5"/>
          </p:nvPr>
        </p:nvSpPr>
        <p:spPr/>
        <p:txBody>
          <a:bodyPr/>
          <a:lstStyle/>
          <a:p>
            <a:fld id="{9A9578BE-8A89-2B41-9CCD-3FC4E6F2095D}" type="slidenum">
              <a:rPr lang="en-US" smtClean="0"/>
              <a:t>4</a:t>
            </a:fld>
            <a:endParaRPr lang="en-US"/>
          </a:p>
        </p:txBody>
      </p:sp>
    </p:spTree>
    <p:extLst>
      <p:ext uri="{BB962C8B-B14F-4D97-AF65-F5344CB8AC3E}">
        <p14:creationId xmlns:p14="http://schemas.microsoft.com/office/powerpoint/2010/main" val="2173361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analysis workflow is composed of multiple steps and works like this: first ... </a:t>
            </a:r>
          </a:p>
        </p:txBody>
      </p:sp>
      <p:sp>
        <p:nvSpPr>
          <p:cNvPr id="4" name="Slide Number Placeholder 3"/>
          <p:cNvSpPr>
            <a:spLocks noGrp="1"/>
          </p:cNvSpPr>
          <p:nvPr>
            <p:ph type="sldNum" sz="quarter" idx="5"/>
          </p:nvPr>
        </p:nvSpPr>
        <p:spPr/>
        <p:txBody>
          <a:bodyPr/>
          <a:lstStyle/>
          <a:p>
            <a:fld id="{9A9578BE-8A89-2B41-9CCD-3FC4E6F2095D}" type="slidenum">
              <a:rPr lang="en-US" smtClean="0"/>
              <a:t>5</a:t>
            </a:fld>
            <a:endParaRPr lang="en-US"/>
          </a:p>
        </p:txBody>
      </p:sp>
    </p:spTree>
    <p:extLst>
      <p:ext uri="{BB962C8B-B14F-4D97-AF65-F5344CB8AC3E}">
        <p14:creationId xmlns:p14="http://schemas.microsoft.com/office/powerpoint/2010/main" val="288492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analysis workflow, we have not included </a:t>
            </a:r>
            <a:r>
              <a:rPr lang="en-US" dirty="0" err="1"/>
              <a:t>scATAT</a:t>
            </a:r>
            <a:r>
              <a:rPr lang="en-US" dirty="0"/>
              <a:t>-seq data yet and will try to integrate them in the future. For the time being, we are using this regulon dataset called </a:t>
            </a:r>
            <a:r>
              <a:rPr lang="en-US" dirty="0" err="1"/>
              <a:t>DoRothEA</a:t>
            </a:r>
            <a:r>
              <a:rPr lang="en-US" dirty="0"/>
              <a:t> produced by Julio </a:t>
            </a:r>
            <a:r>
              <a:rPr lang="en-US" dirty="0" err="1"/>
              <a:t>Saez-Rodruguez’s</a:t>
            </a:r>
            <a:r>
              <a:rPr lang="en-US" dirty="0"/>
              <a:t> lab in Heidelberg University. This dataset was collected from multiple different data sources, including...  So they have divided evidence for </a:t>
            </a:r>
            <a:r>
              <a:rPr lang="en-US" dirty="0" err="1"/>
              <a:t>tf</a:t>
            </a:r>
            <a:r>
              <a:rPr lang="en-US" dirty="0"/>
              <a:t>/target interactions into 5 categories, from A -&gt; E with A the most reliable, and E the least reliable. </a:t>
            </a:r>
          </a:p>
        </p:txBody>
      </p:sp>
      <p:sp>
        <p:nvSpPr>
          <p:cNvPr id="4" name="Slide Number Placeholder 3"/>
          <p:cNvSpPr>
            <a:spLocks noGrp="1"/>
          </p:cNvSpPr>
          <p:nvPr>
            <p:ph type="sldNum" sz="quarter" idx="5"/>
          </p:nvPr>
        </p:nvSpPr>
        <p:spPr/>
        <p:txBody>
          <a:bodyPr/>
          <a:lstStyle/>
          <a:p>
            <a:fld id="{9A9578BE-8A89-2B41-9CCD-3FC4E6F2095D}" type="slidenum">
              <a:rPr lang="en-US" smtClean="0"/>
              <a:t>6</a:t>
            </a:fld>
            <a:endParaRPr lang="en-US"/>
          </a:p>
        </p:txBody>
      </p:sp>
    </p:spTree>
    <p:extLst>
      <p:ext uri="{BB962C8B-B14F-4D97-AF65-F5344CB8AC3E}">
        <p14:creationId xmlns:p14="http://schemas.microsoft.com/office/powerpoint/2010/main" val="4188383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algorithm we used to infer pathway and TF activity is called </a:t>
            </a:r>
            <a:r>
              <a:rPr lang="en-US" sz="1200" b="0" i="0" u="none" strike="noStrike" kern="1200" dirty="0" err="1">
                <a:solidFill>
                  <a:schemeClr val="tx1"/>
                </a:solidFill>
                <a:effectLst/>
                <a:latin typeface="+mn-lt"/>
                <a:ea typeface="+mn-ea"/>
                <a:cs typeface="+mn-cs"/>
              </a:rPr>
              <a:t>AUCell</a:t>
            </a:r>
            <a:r>
              <a:rPr lang="en-US" sz="1200" b="0" i="0" u="none" strike="noStrike" kern="1200" dirty="0">
                <a:solidFill>
                  <a:schemeClr val="tx1"/>
                </a:solidFill>
                <a:effectLst/>
                <a:latin typeface="+mn-lt"/>
                <a:ea typeface="+mn-ea"/>
                <a:cs typeface="+mn-cs"/>
              </a:rPr>
              <a:t>. As you can see here, basically </a:t>
            </a:r>
            <a:r>
              <a:rPr lang="en-US" sz="1200" b="0" i="0" u="none" strike="noStrike" kern="1200" dirty="0" err="1">
                <a:solidFill>
                  <a:schemeClr val="tx1"/>
                </a:solidFill>
                <a:effectLst/>
                <a:latin typeface="+mn-lt"/>
                <a:ea typeface="+mn-ea"/>
                <a:cs typeface="+mn-cs"/>
              </a:rPr>
              <a:t>AUCell</a:t>
            </a:r>
            <a:r>
              <a:rPr lang="en-US" sz="1200" b="0" i="0" u="none" strike="noStrike" kern="1200" dirty="0">
                <a:solidFill>
                  <a:schemeClr val="tx1"/>
                </a:solidFill>
                <a:effectLst/>
                <a:latin typeface="+mn-lt"/>
                <a:ea typeface="+mn-ea"/>
                <a:cs typeface="+mn-cs"/>
              </a:rPr>
              <a:t> tries to calculate this so-called Area under curve from this recovery curve based on gene rank according to their expression values in individual cells. In the actual calculation, only top 5% of genes subject to analysis to reduce the effect of the noise at the bottom of the ranking since many genes might be tied at 0 counts. Here are two examples,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https://</a:t>
            </a:r>
            <a:r>
              <a:rPr lang="en-US" sz="1200" b="0" i="0" u="none" strike="noStrike" kern="1200" dirty="0" err="1">
                <a:solidFill>
                  <a:schemeClr val="tx1"/>
                </a:solidFill>
                <a:effectLst/>
                <a:latin typeface="+mn-lt"/>
                <a:ea typeface="+mn-ea"/>
                <a:cs typeface="+mn-cs"/>
              </a:rPr>
              <a:t>bioconductor.org</a:t>
            </a:r>
            <a:r>
              <a:rPr lang="en-US" sz="1200" b="0" i="0" u="none" strike="noStrike" kern="1200" dirty="0">
                <a:solidFill>
                  <a:schemeClr val="tx1"/>
                </a:solidFill>
                <a:effectLst/>
                <a:latin typeface="+mn-lt"/>
                <a:ea typeface="+mn-ea"/>
                <a:cs typeface="+mn-cs"/>
              </a:rPr>
              <a:t>/packages/release/</a:t>
            </a:r>
            <a:r>
              <a:rPr lang="en-US" sz="1200" b="0" i="0" u="none" strike="noStrike" kern="1200" dirty="0" err="1">
                <a:solidFill>
                  <a:schemeClr val="tx1"/>
                </a:solidFill>
                <a:effectLst/>
                <a:latin typeface="+mn-lt"/>
                <a:ea typeface="+mn-ea"/>
                <a:cs typeface="+mn-cs"/>
              </a:rPr>
              <a:t>bioc</a:t>
            </a:r>
            <a:r>
              <a:rPr lang="en-US" sz="1200" b="0" i="0" u="none" strike="noStrike" kern="1200" dirty="0">
                <a:solidFill>
                  <a:schemeClr val="tx1"/>
                </a:solidFill>
                <a:effectLst/>
                <a:latin typeface="+mn-lt"/>
                <a:ea typeface="+mn-ea"/>
                <a:cs typeface="+mn-cs"/>
              </a:rPr>
              <a:t>/vignettes/</a:t>
            </a:r>
            <a:r>
              <a:rPr lang="en-US" sz="1200" b="0" i="0" u="none" strike="noStrike" kern="1200" dirty="0" err="1">
                <a:solidFill>
                  <a:schemeClr val="tx1"/>
                </a:solidFill>
                <a:effectLst/>
                <a:latin typeface="+mn-lt"/>
                <a:ea typeface="+mn-ea"/>
                <a:cs typeface="+mn-cs"/>
              </a:rPr>
              <a:t>AUCell</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inst</a:t>
            </a:r>
            <a:r>
              <a:rPr lang="en-US" sz="1200" b="0" i="0" u="none" strike="noStrike" kern="1200" dirty="0">
                <a:solidFill>
                  <a:schemeClr val="tx1"/>
                </a:solidFill>
                <a:effectLst/>
                <a:latin typeface="+mn-lt"/>
                <a:ea typeface="+mn-ea"/>
                <a:cs typeface="+mn-cs"/>
              </a:rPr>
              <a:t>/doc/</a:t>
            </a:r>
            <a:r>
              <a:rPr lang="en-US" sz="1200" b="0" i="0" u="none" strike="noStrike" kern="1200" dirty="0" err="1">
                <a:solidFill>
                  <a:schemeClr val="tx1"/>
                </a:solidFill>
                <a:effectLst/>
                <a:latin typeface="+mn-lt"/>
                <a:ea typeface="+mn-ea"/>
                <a:cs typeface="+mn-cs"/>
              </a:rPr>
              <a:t>AUCell.html</a:t>
            </a:r>
            <a:r>
              <a:rPr lang="en-US" sz="1200" b="0" i="0" u="none" strike="noStrike" kern="1200" dirty="0">
                <a:solidFill>
                  <a:schemeClr val="tx1"/>
                </a:solidFill>
                <a:effectLst/>
                <a:latin typeface="+mn-lt"/>
                <a:ea typeface="+mn-ea"/>
                <a:cs typeface="+mn-cs"/>
              </a:rPr>
              <a:t>: In order to calculate the AUC, by default only the top 5% of the genes in the ranking are used (i.e. checks whether the genes in the gene-set or signature are within the top 5%). This allows faster execution on bigger datasets, and reduce the effect of the noise at the bottom of the ranking (e.g. where many genes might be tied at 0 counts).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Total: 5,000 genes, total 5% is 250 genes.</a:t>
            </a:r>
            <a:endParaRPr lang="en-US" dirty="0"/>
          </a:p>
        </p:txBody>
      </p:sp>
      <p:sp>
        <p:nvSpPr>
          <p:cNvPr id="4" name="Slide Number Placeholder 3"/>
          <p:cNvSpPr>
            <a:spLocks noGrp="1"/>
          </p:cNvSpPr>
          <p:nvPr>
            <p:ph type="sldNum" sz="quarter" idx="5"/>
          </p:nvPr>
        </p:nvSpPr>
        <p:spPr/>
        <p:txBody>
          <a:bodyPr/>
          <a:lstStyle/>
          <a:p>
            <a:fld id="{9A9578BE-8A89-2B41-9CCD-3FC4E6F2095D}" type="slidenum">
              <a:rPr lang="en-US" smtClean="0"/>
              <a:t>7</a:t>
            </a:fld>
            <a:endParaRPr lang="en-US"/>
          </a:p>
        </p:txBody>
      </p:sp>
    </p:spTree>
    <p:extLst>
      <p:ext uri="{BB962C8B-B14F-4D97-AF65-F5344CB8AC3E}">
        <p14:creationId xmlns:p14="http://schemas.microsoft.com/office/powerpoint/2010/main" val="75527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t>We applied this workflow to a </a:t>
            </a:r>
            <a:r>
              <a:rPr lang="en-US" sz="1800" dirty="0" err="1"/>
              <a:t>scRAN</a:t>
            </a:r>
            <a:r>
              <a:rPr lang="en-US" sz="1800" dirty="0"/>
              <a:t>-seq data collected from 4 WT mice, and 4 AML mice, enriched for dendritic cells from mouse spleen. </a:t>
            </a:r>
          </a:p>
          <a:p>
            <a:endParaRPr lang="en-US" sz="1800" dirty="0"/>
          </a:p>
          <a:p>
            <a:r>
              <a:rPr lang="en-US" sz="1800" dirty="0"/>
              <a:t>Sample processing: </a:t>
            </a:r>
            <a:r>
              <a:rPr lang="en-US" sz="1200" b="0" i="0" u="none" strike="noStrike" kern="1200" dirty="0">
                <a:solidFill>
                  <a:schemeClr val="tx1"/>
                </a:solidFill>
                <a:effectLst/>
                <a:latin typeface="+mn-lt"/>
                <a:ea typeface="+mn-ea"/>
                <a:cs typeface="+mn-cs"/>
              </a:rPr>
              <a:t>Whole mouse spleens were harvested and processed into single cell suspensions after RBC lysis. Immunomagnetic enrichment for dendritic cells (but still retaining small proportions of non-DCs). Cells were counted and then incubated with </a:t>
            </a:r>
            <a:r>
              <a:rPr lang="en-US" sz="1200" b="0" i="0" u="none" strike="noStrike" kern="1200" dirty="0" err="1">
                <a:solidFill>
                  <a:schemeClr val="tx1"/>
                </a:solidFill>
                <a:effectLst/>
                <a:latin typeface="+mn-lt"/>
                <a:ea typeface="+mn-ea"/>
                <a:cs typeface="+mn-cs"/>
              </a:rPr>
              <a:t>BioLegend</a:t>
            </a:r>
            <a:r>
              <a:rPr lang="en-US" sz="1200" b="0" i="0" u="none" strike="noStrike" kern="1200" dirty="0">
                <a:solidFill>
                  <a:schemeClr val="tx1"/>
                </a:solidFill>
                <a:effectLst/>
                <a:latin typeface="+mn-lt"/>
                <a:ea typeface="+mn-ea"/>
                <a:cs typeface="+mn-cs"/>
              </a:rPr>
              <a:t> Total Seq-A ADTs for surface protein detection. After ADT incubation, stained samples were transferred to OHSU MPSSR for library preparation and sequencing.</a:t>
            </a:r>
          </a:p>
        </p:txBody>
      </p:sp>
      <p:sp>
        <p:nvSpPr>
          <p:cNvPr id="4" name="Slide Number Placeholder 3"/>
          <p:cNvSpPr>
            <a:spLocks noGrp="1"/>
          </p:cNvSpPr>
          <p:nvPr>
            <p:ph type="sldNum" sz="quarter" idx="5"/>
          </p:nvPr>
        </p:nvSpPr>
        <p:spPr/>
        <p:txBody>
          <a:bodyPr/>
          <a:lstStyle/>
          <a:p>
            <a:fld id="{9A9578BE-8A89-2B41-9CCD-3FC4E6F2095D}" type="slidenum">
              <a:rPr lang="en-US" smtClean="0"/>
              <a:t>8</a:t>
            </a:fld>
            <a:endParaRPr lang="en-US"/>
          </a:p>
        </p:txBody>
      </p:sp>
    </p:spTree>
    <p:extLst>
      <p:ext uri="{BB962C8B-B14F-4D97-AF65-F5344CB8AC3E}">
        <p14:creationId xmlns:p14="http://schemas.microsoft.com/office/powerpoint/2010/main" val="969504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construct the regulatory network, we focused on cluster 0.... Which is a , containing almost the same number of AML and WT cells. </a:t>
            </a:r>
          </a:p>
        </p:txBody>
      </p:sp>
      <p:sp>
        <p:nvSpPr>
          <p:cNvPr id="4" name="Slide Number Placeholder 3"/>
          <p:cNvSpPr>
            <a:spLocks noGrp="1"/>
          </p:cNvSpPr>
          <p:nvPr>
            <p:ph type="sldNum" sz="quarter" idx="5"/>
          </p:nvPr>
        </p:nvSpPr>
        <p:spPr/>
        <p:txBody>
          <a:bodyPr/>
          <a:lstStyle/>
          <a:p>
            <a:fld id="{9A9578BE-8A89-2B41-9CCD-3FC4E6F2095D}" type="slidenum">
              <a:rPr lang="en-US" smtClean="0"/>
              <a:t>9</a:t>
            </a:fld>
            <a:endParaRPr lang="en-US"/>
          </a:p>
        </p:txBody>
      </p:sp>
    </p:spTree>
    <p:extLst>
      <p:ext uri="{BB962C8B-B14F-4D97-AF65-F5344CB8AC3E}">
        <p14:creationId xmlns:p14="http://schemas.microsoft.com/office/powerpoint/2010/main" val="3751043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E6E6E6"/>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2574" y="0"/>
            <a:ext cx="12183678" cy="6858000"/>
          </a:xfrm>
          <a:prstGeom prst="rect">
            <a:avLst/>
          </a:prstGeom>
        </p:spPr>
      </p:pic>
      <p:sp>
        <p:nvSpPr>
          <p:cNvPr id="3079" name="Rectangle 7"/>
          <p:cNvSpPr>
            <a:spLocks noGrp="1" noChangeArrowheads="1"/>
          </p:cNvSpPr>
          <p:nvPr>
            <p:ph type="subTitle" idx="1"/>
          </p:nvPr>
        </p:nvSpPr>
        <p:spPr>
          <a:xfrm>
            <a:off x="1830794" y="3470109"/>
            <a:ext cx="8532178" cy="610284"/>
          </a:xfrm>
        </p:spPr>
        <p:txBody>
          <a:bodyPr/>
          <a:lstStyle>
            <a:lvl1pPr marL="0" indent="0" algn="ctr">
              <a:buFontTx/>
              <a:buNone/>
              <a:defRPr sz="2399" b="0" i="0">
                <a:solidFill>
                  <a:srgbClr val="FFFFFF"/>
                </a:solidFill>
                <a:latin typeface="Gill Sans" charset="0"/>
                <a:ea typeface="Gill Sans" charset="0"/>
                <a:cs typeface="Gill Sans" charset="0"/>
              </a:defRPr>
            </a:lvl1pPr>
          </a:lstStyle>
          <a:p>
            <a:r>
              <a:rPr lang="en-GB" dirty="0"/>
              <a:t>Click to edit Master subtitle style</a:t>
            </a:r>
            <a:endParaRPr lang="en-US" dirty="0"/>
          </a:p>
        </p:txBody>
      </p:sp>
      <p:sp>
        <p:nvSpPr>
          <p:cNvPr id="3074" name="Rectangle 2"/>
          <p:cNvSpPr>
            <a:spLocks noGrp="1" noChangeArrowheads="1"/>
          </p:cNvSpPr>
          <p:nvPr>
            <p:ph type="ctrTitle"/>
          </p:nvPr>
        </p:nvSpPr>
        <p:spPr>
          <a:xfrm>
            <a:off x="916632" y="2603623"/>
            <a:ext cx="10360501" cy="685718"/>
          </a:xfrm>
          <a:effectLst>
            <a:outerShdw blurRad="50800" dist="38100" dir="5400000" algn="t" rotWithShape="0">
              <a:prstClr val="black">
                <a:alpha val="40000"/>
              </a:prstClr>
            </a:outerShdw>
          </a:effectLst>
        </p:spPr>
        <p:txBody>
          <a:bodyPr/>
          <a:lstStyle>
            <a:lvl1pPr algn="ctr">
              <a:defRPr sz="3599" b="0" i="0">
                <a:solidFill>
                  <a:srgbClr val="FFFFFF"/>
                </a:solidFill>
                <a:latin typeface="Gill Sans" charset="0"/>
                <a:ea typeface="Gill Sans" charset="0"/>
                <a:cs typeface="Gill Sans" charset="0"/>
              </a:defRPr>
            </a:lvl1pPr>
          </a:lstStyle>
          <a:p>
            <a:r>
              <a:rPr lang="en-GB" dirty="0"/>
              <a:t>Click to edit Master title style</a:t>
            </a:r>
            <a:endParaRPr lang="de-DE" dirty="0"/>
          </a:p>
        </p:txBody>
      </p:sp>
      <p:sp>
        <p:nvSpPr>
          <p:cNvPr id="7" name="Text Placeholder 6"/>
          <p:cNvSpPr>
            <a:spLocks noGrp="1"/>
          </p:cNvSpPr>
          <p:nvPr>
            <p:ph type="body" sz="quarter" idx="10"/>
          </p:nvPr>
        </p:nvSpPr>
        <p:spPr>
          <a:xfrm>
            <a:off x="3105753" y="4273859"/>
            <a:ext cx="5982259" cy="614363"/>
          </a:xfrm>
        </p:spPr>
        <p:txBody>
          <a:bodyPr/>
          <a:lstStyle>
            <a:lvl1pPr marL="0" indent="0" algn="ctr">
              <a:buNone/>
              <a:defRPr sz="1999" b="0" i="0">
                <a:solidFill>
                  <a:schemeClr val="bg1"/>
                </a:solidFill>
                <a:latin typeface="Gill Sans" charset="0"/>
                <a:ea typeface="Gill Sans" charset="0"/>
                <a:cs typeface="Gill Sans" charset="0"/>
              </a:defRPr>
            </a:lvl1pPr>
          </a:lstStyle>
          <a:p>
            <a:pPr lvl="0"/>
            <a:r>
              <a:rPr lang="en-GB" dirty="0"/>
              <a:t>Click to edit Master text styles</a:t>
            </a:r>
          </a:p>
        </p:txBody>
      </p:sp>
    </p:spTree>
    <p:extLst>
      <p:ext uri="{BB962C8B-B14F-4D97-AF65-F5344CB8AC3E}">
        <p14:creationId xmlns:p14="http://schemas.microsoft.com/office/powerpoint/2010/main" val="758545261"/>
      </p:ext>
    </p:extLst>
  </p:cSld>
  <p:clrMapOvr>
    <a:masterClrMapping/>
  </p:clrMapOvr>
  <p:transition>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baseline="0">
                <a:solidFill>
                  <a:srgbClr val="076B9E"/>
                </a:solidFill>
              </a:defRPr>
            </a:lvl1pPr>
          </a:lstStyle>
          <a:p>
            <a:r>
              <a:rPr lang="en-GB" dirty="0"/>
              <a:t>Click to edit Master title style</a:t>
            </a:r>
          </a:p>
        </p:txBody>
      </p:sp>
      <p:sp>
        <p:nvSpPr>
          <p:cNvPr id="3" name="Content Placeholder 2"/>
          <p:cNvSpPr>
            <a:spLocks noGrp="1"/>
          </p:cNvSpPr>
          <p:nvPr>
            <p:ph idx="1"/>
          </p:nvPr>
        </p:nvSpPr>
        <p:spPr>
          <a:xfrm>
            <a:off x="711016" y="1259420"/>
            <a:ext cx="10705280" cy="4420163"/>
          </a:xfrm>
        </p:spPr>
        <p:txBody>
          <a:bodyPr/>
          <a:lstStyle>
            <a:lvl1pPr marL="353914" indent="-353914">
              <a:buClr>
                <a:srgbClr val="066B9E"/>
              </a:buClr>
              <a:buFont typeface="Arial"/>
              <a:buChar char="•"/>
              <a:defRPr/>
            </a:lvl1pPr>
            <a:lvl2pPr marL="631648" indent="-276148">
              <a:buClr>
                <a:srgbClr val="066B9E"/>
              </a:buClr>
              <a:buFont typeface="Arial"/>
              <a:buChar char="•"/>
              <a:defRPr/>
            </a:lvl2pPr>
            <a:lvl3pPr marL="895099" indent="-234884">
              <a:buClr>
                <a:srgbClr val="066B9E"/>
              </a:buClr>
              <a:buFont typeface="Arial"/>
              <a:buChar char="•"/>
              <a:defRPr/>
            </a:lvl3pPr>
            <a:lvl4pPr marL="1147442" indent="-234884">
              <a:buClr>
                <a:srgbClr val="066B9E"/>
              </a:buClr>
              <a:buFont typeface="Arial"/>
              <a:buChar char="•"/>
              <a:defRPr/>
            </a:lvl4pPr>
            <a:lvl5pPr marL="1399783" indent="-234884">
              <a:buClr>
                <a:srgbClr val="066B9E"/>
              </a:buClr>
              <a:buFont typeface="Arial"/>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218575684"/>
      </p:ext>
    </p:extLst>
  </p:cSld>
  <p:clrMapOvr>
    <a:masterClrMapping/>
  </p:clrMapOvr>
  <p:transition>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015" y="1219200"/>
            <a:ext cx="5197180" cy="4351338"/>
          </a:xfrm>
        </p:spPr>
        <p:txBody>
          <a:bodyPr/>
          <a:lstStyle>
            <a:lvl1pPr marL="342804" indent="-342804">
              <a:buClr>
                <a:srgbClr val="066B9E"/>
              </a:buClr>
              <a:buFont typeface="Arial"/>
              <a:buChar char="•"/>
              <a:defRPr/>
            </a:lvl1pPr>
            <a:lvl2pPr marL="698304" indent="-342804">
              <a:buClr>
                <a:srgbClr val="066B9E"/>
              </a:buClr>
              <a:buFont typeface="Arial"/>
              <a:buChar char="•"/>
              <a:defRPr/>
            </a:lvl2pPr>
            <a:lvl3pPr marL="1003019" indent="-342804">
              <a:buClr>
                <a:srgbClr val="066B9E"/>
              </a:buClr>
              <a:buFont typeface="Arial"/>
              <a:buChar char="•"/>
              <a:defRPr/>
            </a:lvl3pPr>
            <a:lvl4pPr marL="1255362" indent="-342804">
              <a:buClr>
                <a:srgbClr val="066B9E"/>
              </a:buClr>
              <a:buFont typeface="Arial"/>
              <a:buChar char="•"/>
              <a:defRPr/>
            </a:lvl4pPr>
            <a:lvl5pPr marL="1507703" indent="-342804">
              <a:buClr>
                <a:srgbClr val="066B9E"/>
              </a:buClr>
              <a:buFont typeface="Arial"/>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10"/>
          </p:nvPr>
        </p:nvSpPr>
        <p:spPr>
          <a:xfrm>
            <a:off x="6246773" y="1219200"/>
            <a:ext cx="5332611" cy="4351338"/>
          </a:xfrm>
        </p:spPr>
        <p:txBody>
          <a:bodyPr/>
          <a:lstStyle>
            <a:lvl1pPr>
              <a:buClr>
                <a:srgbClr val="066B9E"/>
              </a:buClr>
              <a:defRPr/>
            </a:lvl1pPr>
            <a:lvl2pPr>
              <a:buClr>
                <a:srgbClr val="066B9E"/>
              </a:buClr>
              <a:defRPr/>
            </a:lvl2pPr>
            <a:lvl3pPr>
              <a:buClr>
                <a:srgbClr val="066B9E"/>
              </a:buClr>
              <a:defRPr/>
            </a:lvl3pPr>
            <a:lvl4pPr>
              <a:buClr>
                <a:srgbClr val="066B9E"/>
              </a:buClr>
              <a:defRPr/>
            </a:lvl4pPr>
            <a:lvl5pPr>
              <a:buClr>
                <a:srgbClr val="066B9E"/>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Title 1"/>
          <p:cNvSpPr>
            <a:spLocks noGrp="1"/>
          </p:cNvSpPr>
          <p:nvPr>
            <p:ph type="title"/>
          </p:nvPr>
        </p:nvSpPr>
        <p:spPr>
          <a:xfrm>
            <a:off x="711016" y="304800"/>
            <a:ext cx="10868367" cy="762000"/>
          </a:xfrm>
        </p:spPr>
        <p:txBody>
          <a:bodyPr/>
          <a:lstStyle>
            <a:lvl1pPr>
              <a:defRPr>
                <a:solidFill>
                  <a:srgbClr val="076B9E"/>
                </a:solidFill>
              </a:defRPr>
            </a:lvl1pPr>
          </a:lstStyle>
          <a:p>
            <a:r>
              <a:rPr lang="en-GB" dirty="0"/>
              <a:t>Click to edit Master title style</a:t>
            </a:r>
          </a:p>
        </p:txBody>
      </p:sp>
    </p:spTree>
    <p:extLst>
      <p:ext uri="{BB962C8B-B14F-4D97-AF65-F5344CB8AC3E}">
        <p14:creationId xmlns:p14="http://schemas.microsoft.com/office/powerpoint/2010/main" val="3493927178"/>
      </p:ext>
    </p:extLst>
  </p:cSld>
  <p:clrMapOvr>
    <a:masterClrMapping/>
  </p:clrMapOvr>
  <p:transition>
    <p:cut/>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711016" y="304800"/>
            <a:ext cx="10868367" cy="762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Click to edit Master title style</a:t>
            </a:r>
            <a:endParaRPr lang="de-DE" dirty="0"/>
          </a:p>
        </p:txBody>
      </p:sp>
      <p:sp>
        <p:nvSpPr>
          <p:cNvPr id="1028" name="Rectangle 3"/>
          <p:cNvSpPr>
            <a:spLocks noGrp="1" noChangeArrowheads="1"/>
          </p:cNvSpPr>
          <p:nvPr>
            <p:ph type="body" idx="1"/>
          </p:nvPr>
        </p:nvSpPr>
        <p:spPr bwMode="auto">
          <a:xfrm>
            <a:off x="711016" y="1322918"/>
            <a:ext cx="10653777" cy="427939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de-DE" dirty="0"/>
          </a:p>
        </p:txBody>
      </p:sp>
      <p:pic>
        <p:nvPicPr>
          <p:cNvPr id="27" name="Picture 26" descr="ReactomeLogo.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8254" y="6208182"/>
            <a:ext cx="2059319" cy="592669"/>
          </a:xfrm>
          <a:prstGeom prst="rect">
            <a:avLst/>
          </a:prstGeom>
        </p:spPr>
      </p:pic>
      <p:pic>
        <p:nvPicPr>
          <p:cNvPr id="2" name="Picture 1"/>
          <p:cNvPicPr>
            <a:picLocks noChangeAspect="1"/>
          </p:cNvPicPr>
          <p:nvPr userDrawn="1"/>
        </p:nvPicPr>
        <p:blipFill>
          <a:blip r:embed="rId6"/>
          <a:stretch>
            <a:fillRect/>
          </a:stretch>
        </p:blipFill>
        <p:spPr>
          <a:xfrm>
            <a:off x="0" y="5950578"/>
            <a:ext cx="7954478" cy="914400"/>
          </a:xfrm>
          <a:prstGeom prst="rect">
            <a:avLst/>
          </a:prstGeom>
        </p:spPr>
      </p:pic>
      <p:pic>
        <p:nvPicPr>
          <p:cNvPr id="4" name="Picture 3">
            <a:extLst>
              <a:ext uri="{FF2B5EF4-FFF2-40B4-BE49-F238E27FC236}">
                <a16:creationId xmlns:a16="http://schemas.microsoft.com/office/drawing/2014/main" id="{AF08E78C-EBD6-103A-3D5F-D3F7811AEB75}"/>
              </a:ext>
            </a:extLst>
          </p:cNvPr>
          <p:cNvPicPr>
            <a:picLocks noChangeAspect="1"/>
          </p:cNvPicPr>
          <p:nvPr userDrawn="1"/>
        </p:nvPicPr>
        <p:blipFill>
          <a:blip r:embed="rId7"/>
          <a:stretch>
            <a:fillRect/>
          </a:stretch>
        </p:blipFill>
        <p:spPr>
          <a:xfrm>
            <a:off x="10180148" y="5942912"/>
            <a:ext cx="1985212" cy="914400"/>
          </a:xfrm>
          <a:prstGeom prst="rect">
            <a:avLst/>
          </a:prstGeom>
        </p:spPr>
      </p:pic>
      <p:pic>
        <p:nvPicPr>
          <p:cNvPr id="7" name="Picture 6">
            <a:extLst>
              <a:ext uri="{FF2B5EF4-FFF2-40B4-BE49-F238E27FC236}">
                <a16:creationId xmlns:a16="http://schemas.microsoft.com/office/drawing/2014/main" id="{CE85FB81-54CB-6053-6F2A-313DE7B4DA0E}"/>
              </a:ext>
            </a:extLst>
          </p:cNvPr>
          <p:cNvPicPr>
            <a:picLocks noChangeAspect="1"/>
          </p:cNvPicPr>
          <p:nvPr userDrawn="1"/>
        </p:nvPicPr>
        <p:blipFill>
          <a:blip r:embed="rId8"/>
          <a:stretch>
            <a:fillRect/>
          </a:stretch>
        </p:blipFill>
        <p:spPr>
          <a:xfrm>
            <a:off x="8604504" y="5943600"/>
            <a:ext cx="914400" cy="914400"/>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56" r:id="rId2"/>
    <p:sldLayoutId id="2147483757" r:id="rId3"/>
  </p:sldLayoutIdLst>
  <p:transition>
    <p:cut/>
  </p:transition>
  <p:hf hdr="0" ftr="0"/>
  <p:txStyles>
    <p:titleStyle>
      <a:lvl1pPr algn="ctr" defTabSz="952233" rtl="0" eaLnBrk="1" fontAlgn="base" hangingPunct="1">
        <a:spcBef>
          <a:spcPct val="0"/>
        </a:spcBef>
        <a:spcAft>
          <a:spcPct val="0"/>
        </a:spcAft>
        <a:defRPr sz="3199">
          <a:solidFill>
            <a:schemeClr val="bg1"/>
          </a:solidFill>
          <a:latin typeface="Gill Sans" charset="0"/>
          <a:ea typeface="Gill Sans" charset="0"/>
          <a:cs typeface="Gill Sans" charset="0"/>
        </a:defRPr>
      </a:lvl1pPr>
      <a:lvl2pPr algn="l" defTabSz="952233" rtl="0" eaLnBrk="1" fontAlgn="base" hangingPunct="1">
        <a:spcBef>
          <a:spcPct val="0"/>
        </a:spcBef>
        <a:spcAft>
          <a:spcPct val="0"/>
        </a:spcAft>
        <a:defRPr sz="3199">
          <a:solidFill>
            <a:schemeClr val="accent1"/>
          </a:solidFill>
          <a:latin typeface="HelveticaNeueLT Pro 45 Lt" charset="0"/>
          <a:ea typeface="ＭＳ Ｐゴシック" charset="0"/>
          <a:cs typeface="HelveticaNeueLT Pro 45 Lt" charset="0"/>
        </a:defRPr>
      </a:lvl2pPr>
      <a:lvl3pPr algn="l" defTabSz="952233" rtl="0" eaLnBrk="1" fontAlgn="base" hangingPunct="1">
        <a:spcBef>
          <a:spcPct val="0"/>
        </a:spcBef>
        <a:spcAft>
          <a:spcPct val="0"/>
        </a:spcAft>
        <a:defRPr sz="3199">
          <a:solidFill>
            <a:schemeClr val="accent1"/>
          </a:solidFill>
          <a:latin typeface="HelveticaNeueLT Pro 45 Lt" charset="0"/>
          <a:ea typeface="ＭＳ Ｐゴシック" charset="0"/>
          <a:cs typeface="HelveticaNeueLT Pro 45 Lt" charset="0"/>
        </a:defRPr>
      </a:lvl3pPr>
      <a:lvl4pPr algn="l" defTabSz="952233" rtl="0" eaLnBrk="1" fontAlgn="base" hangingPunct="1">
        <a:spcBef>
          <a:spcPct val="0"/>
        </a:spcBef>
        <a:spcAft>
          <a:spcPct val="0"/>
        </a:spcAft>
        <a:defRPr sz="3199">
          <a:solidFill>
            <a:schemeClr val="accent1"/>
          </a:solidFill>
          <a:latin typeface="HelveticaNeueLT Pro 45 Lt" charset="0"/>
          <a:ea typeface="ＭＳ Ｐゴシック" charset="0"/>
          <a:cs typeface="HelveticaNeueLT Pro 45 Lt" charset="0"/>
        </a:defRPr>
      </a:lvl4pPr>
      <a:lvl5pPr algn="l" defTabSz="952233" rtl="0" eaLnBrk="1" fontAlgn="base" hangingPunct="1">
        <a:spcBef>
          <a:spcPct val="0"/>
        </a:spcBef>
        <a:spcAft>
          <a:spcPct val="0"/>
        </a:spcAft>
        <a:defRPr sz="3199">
          <a:solidFill>
            <a:schemeClr val="accent1"/>
          </a:solidFill>
          <a:latin typeface="HelveticaNeueLT Pro 45 Lt" charset="0"/>
          <a:ea typeface="ＭＳ Ｐゴシック" charset="0"/>
          <a:cs typeface="HelveticaNeueLT Pro 45 Lt" charset="0"/>
        </a:defRPr>
      </a:lvl5pPr>
      <a:lvl6pPr marL="220537" algn="l" defTabSz="955627" rtl="0" eaLnBrk="1" fontAlgn="base" hangingPunct="1">
        <a:spcBef>
          <a:spcPct val="0"/>
        </a:spcBef>
        <a:spcAft>
          <a:spcPct val="0"/>
        </a:spcAft>
        <a:defRPr sz="3299">
          <a:solidFill>
            <a:schemeClr val="accent1"/>
          </a:solidFill>
          <a:latin typeface="Arial" charset="0"/>
        </a:defRPr>
      </a:lvl6pPr>
      <a:lvl7pPr marL="441052" algn="l" defTabSz="955627" rtl="0" eaLnBrk="1" fontAlgn="base" hangingPunct="1">
        <a:spcBef>
          <a:spcPct val="0"/>
        </a:spcBef>
        <a:spcAft>
          <a:spcPct val="0"/>
        </a:spcAft>
        <a:defRPr sz="3299">
          <a:solidFill>
            <a:schemeClr val="accent1"/>
          </a:solidFill>
          <a:latin typeface="Arial" charset="0"/>
        </a:defRPr>
      </a:lvl7pPr>
      <a:lvl8pPr marL="661585" algn="l" defTabSz="955627" rtl="0" eaLnBrk="1" fontAlgn="base" hangingPunct="1">
        <a:spcBef>
          <a:spcPct val="0"/>
        </a:spcBef>
        <a:spcAft>
          <a:spcPct val="0"/>
        </a:spcAft>
        <a:defRPr sz="3299">
          <a:solidFill>
            <a:schemeClr val="accent1"/>
          </a:solidFill>
          <a:latin typeface="Arial" charset="0"/>
        </a:defRPr>
      </a:lvl8pPr>
      <a:lvl9pPr marL="882123" algn="l" defTabSz="955627" rtl="0" eaLnBrk="1" fontAlgn="base" hangingPunct="1">
        <a:spcBef>
          <a:spcPct val="0"/>
        </a:spcBef>
        <a:spcAft>
          <a:spcPct val="0"/>
        </a:spcAft>
        <a:defRPr sz="3299">
          <a:solidFill>
            <a:schemeClr val="accent1"/>
          </a:solidFill>
          <a:latin typeface="Arial" charset="0"/>
        </a:defRPr>
      </a:lvl9pPr>
    </p:titleStyle>
    <p:bodyStyle>
      <a:lvl1pPr marL="342804" indent="-342804" algn="l" defTabSz="952233" rtl="0" eaLnBrk="1" fontAlgn="base" hangingPunct="1">
        <a:spcBef>
          <a:spcPct val="20000"/>
        </a:spcBef>
        <a:spcAft>
          <a:spcPts val="575"/>
        </a:spcAft>
        <a:buClr>
          <a:srgbClr val="066B9E"/>
        </a:buClr>
        <a:buSzPct val="120000"/>
        <a:buFont typeface="Arial"/>
        <a:buChar char="•"/>
        <a:defRPr sz="2399">
          <a:solidFill>
            <a:schemeClr val="tx1"/>
          </a:solidFill>
          <a:latin typeface="Gill Sans" charset="0"/>
          <a:ea typeface="Gill Sans" charset="0"/>
          <a:cs typeface="Gill Sans" charset="0"/>
        </a:defRPr>
      </a:lvl1pPr>
      <a:lvl2pPr marL="698304" indent="-342804" algn="l" defTabSz="952233" rtl="0" eaLnBrk="1" fontAlgn="base" hangingPunct="1">
        <a:spcBef>
          <a:spcPct val="20000"/>
        </a:spcBef>
        <a:spcAft>
          <a:spcPts val="575"/>
        </a:spcAft>
        <a:buClr>
          <a:srgbClr val="066B9E"/>
        </a:buClr>
        <a:buSzPct val="100000"/>
        <a:buFont typeface="Arial"/>
        <a:buChar char="•"/>
        <a:defRPr sz="2199">
          <a:solidFill>
            <a:schemeClr val="tx1"/>
          </a:solidFill>
          <a:latin typeface="Gill Sans" charset="0"/>
          <a:ea typeface="Gill Sans" charset="0"/>
          <a:cs typeface="Gill Sans" charset="0"/>
        </a:defRPr>
      </a:lvl2pPr>
      <a:lvl3pPr marL="1003019" indent="-34280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3pPr>
      <a:lvl4pPr marL="1255362" indent="-34280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4pPr>
      <a:lvl5pPr marL="1507703" indent="-34280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5pPr>
      <a:lvl6pPr marL="2370682"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6pPr>
      <a:lvl7pPr marL="2591219"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7pPr>
      <a:lvl8pPr marL="2811734"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8pPr>
      <a:lvl9pPr marL="3032267"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9pPr>
    </p:bodyStyle>
    <p:otherStyle>
      <a:defPPr>
        <a:defRPr lang="en-US"/>
      </a:defPPr>
      <a:lvl1pPr marL="0" algn="l" defTabSz="441052" rtl="0" eaLnBrk="1" latinLnBrk="0" hangingPunct="1">
        <a:defRPr sz="800" kern="1200">
          <a:solidFill>
            <a:schemeClr val="tx1"/>
          </a:solidFill>
          <a:latin typeface="+mn-lt"/>
          <a:ea typeface="+mn-ea"/>
          <a:cs typeface="+mn-cs"/>
        </a:defRPr>
      </a:lvl1pPr>
      <a:lvl2pPr marL="220537" algn="l" defTabSz="441052" rtl="0" eaLnBrk="1" latinLnBrk="0" hangingPunct="1">
        <a:defRPr sz="800" kern="1200">
          <a:solidFill>
            <a:schemeClr val="tx1"/>
          </a:solidFill>
          <a:latin typeface="+mn-lt"/>
          <a:ea typeface="+mn-ea"/>
          <a:cs typeface="+mn-cs"/>
        </a:defRPr>
      </a:lvl2pPr>
      <a:lvl3pPr marL="441052" algn="l" defTabSz="441052" rtl="0" eaLnBrk="1" latinLnBrk="0" hangingPunct="1">
        <a:defRPr sz="800" kern="1200">
          <a:solidFill>
            <a:schemeClr val="tx1"/>
          </a:solidFill>
          <a:latin typeface="+mn-lt"/>
          <a:ea typeface="+mn-ea"/>
          <a:cs typeface="+mn-cs"/>
        </a:defRPr>
      </a:lvl3pPr>
      <a:lvl4pPr marL="661585" algn="l" defTabSz="441052" rtl="0" eaLnBrk="1" latinLnBrk="0" hangingPunct="1">
        <a:defRPr sz="800" kern="1200">
          <a:solidFill>
            <a:schemeClr val="tx1"/>
          </a:solidFill>
          <a:latin typeface="+mn-lt"/>
          <a:ea typeface="+mn-ea"/>
          <a:cs typeface="+mn-cs"/>
        </a:defRPr>
      </a:lvl4pPr>
      <a:lvl5pPr marL="882123" algn="l" defTabSz="441052" rtl="0" eaLnBrk="1" latinLnBrk="0" hangingPunct="1">
        <a:defRPr sz="800" kern="1200">
          <a:solidFill>
            <a:schemeClr val="tx1"/>
          </a:solidFill>
          <a:latin typeface="+mn-lt"/>
          <a:ea typeface="+mn-ea"/>
          <a:cs typeface="+mn-cs"/>
        </a:defRPr>
      </a:lvl5pPr>
      <a:lvl6pPr marL="1102635" algn="l" defTabSz="441052" rtl="0" eaLnBrk="1" latinLnBrk="0" hangingPunct="1">
        <a:defRPr sz="800" kern="1200">
          <a:solidFill>
            <a:schemeClr val="tx1"/>
          </a:solidFill>
          <a:latin typeface="+mn-lt"/>
          <a:ea typeface="+mn-ea"/>
          <a:cs typeface="+mn-cs"/>
        </a:defRPr>
      </a:lvl6pPr>
      <a:lvl7pPr marL="1323170" algn="l" defTabSz="441052" rtl="0" eaLnBrk="1" latinLnBrk="0" hangingPunct="1">
        <a:defRPr sz="800" kern="1200">
          <a:solidFill>
            <a:schemeClr val="tx1"/>
          </a:solidFill>
          <a:latin typeface="+mn-lt"/>
          <a:ea typeface="+mn-ea"/>
          <a:cs typeface="+mn-cs"/>
        </a:defRPr>
      </a:lvl7pPr>
      <a:lvl8pPr marL="1543708" algn="l" defTabSz="441052" rtl="0" eaLnBrk="1" latinLnBrk="0" hangingPunct="1">
        <a:defRPr sz="800" kern="1200">
          <a:solidFill>
            <a:schemeClr val="tx1"/>
          </a:solidFill>
          <a:latin typeface="+mn-lt"/>
          <a:ea typeface="+mn-ea"/>
          <a:cs typeface="+mn-cs"/>
        </a:defRPr>
      </a:lvl8pPr>
      <a:lvl9pPr marL="1764239" algn="l" defTabSz="441052" rtl="0" eaLnBrk="1" latinLnBrk="0" hangingPunct="1">
        <a:defRPr sz="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reactome.org/PathwayBrowser/#/R-HSA-8848021&amp;SEL=R-HSA-8849474&amp;PATH=R-HSA-162582,R-HSA-9006927" TargetMode="Externa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reactome.org/reacfoam/?species=48887&amp;color=COPPER&amp;analysis=MjAyMzA2MTUwMDI4MDhfNDU0NA==&amp;resource=TOTA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pubmed.ncbi.nlm.nih.gov/31372215/"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eactome.org/PathwayBrowser/#TOOL=AT" TargetMode="External"/><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hub.com/reactome-fi/sc_regulatory_network" TargetMode="External"/><Relationship Id="rId5" Type="http://schemas.openxmlformats.org/officeDocument/2006/relationships/hyperlink" Target="https://github.com/reactome-fi/fi_sc_analysis/tree/reactomefiviz_release_8.0.0/python" TargetMode="External"/><Relationship Id="rId4" Type="http://schemas.openxmlformats.org/officeDocument/2006/relationships/hyperlink" Target="https://reactome.org/userguide/reactome-fiviz"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reactome.org/about/tea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eactome.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github.com/aertslab/pySCENIC" TargetMode="External"/><Relationship Id="rId5" Type="http://schemas.openxmlformats.org/officeDocument/2006/relationships/hyperlink" Target="https://saezlab.github.io/dorothea/" TargetMode="External"/><Relationship Id="rId4" Type="http://schemas.openxmlformats.org/officeDocument/2006/relationships/hyperlink" Target="https://reactome.org/tools/reactome-fiviz"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saezlab.github.io/dorothe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bioconductor.org/packages/release/bioc/vignettes/AUCell/inst/doc/AUCell.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1F3E4-FDA2-FBA8-9C3B-66B5992FCA8A}"/>
              </a:ext>
            </a:extLst>
          </p:cNvPr>
          <p:cNvSpPr>
            <a:spLocks noGrp="1"/>
          </p:cNvSpPr>
          <p:nvPr>
            <p:ph type="title"/>
          </p:nvPr>
        </p:nvSpPr>
        <p:spPr>
          <a:xfrm>
            <a:off x="0" y="1300148"/>
            <a:ext cx="12188825" cy="4257703"/>
          </a:xfrm>
        </p:spPr>
        <p:txBody>
          <a:bodyPr/>
          <a:lstStyle/>
          <a:p>
            <a:pPr algn="ctr"/>
            <a:r>
              <a:rPr lang="en-CA" sz="3800" dirty="0">
                <a:latin typeface="+mj-lt"/>
                <a:cs typeface="Gill Sans" panose="020B0502020104020203" pitchFamily="34" charset="-79"/>
              </a:rPr>
              <a:t>A Computational Workflow to Construct Regulatory Networks of Transcription Factors and Pathways Using </a:t>
            </a:r>
            <a:r>
              <a:rPr lang="en-CA" sz="3800" dirty="0" err="1">
                <a:latin typeface="+mj-lt"/>
                <a:cs typeface="Gill Sans" panose="020B0502020104020203" pitchFamily="34" charset="-79"/>
              </a:rPr>
              <a:t>scRNA</a:t>
            </a:r>
            <a:r>
              <a:rPr lang="en-CA" sz="3800" dirty="0">
                <a:latin typeface="+mj-lt"/>
                <a:cs typeface="Gill Sans" panose="020B0502020104020203" pitchFamily="34" charset="-79"/>
              </a:rPr>
              <a:t>-seq Data for Mathematical Modeling</a:t>
            </a:r>
            <a:br>
              <a:rPr lang="en-CA" sz="3200" b="1" dirty="0">
                <a:latin typeface="+mj-lt"/>
                <a:cs typeface="Gill Sans" panose="020B0502020104020203" pitchFamily="34" charset="-79"/>
              </a:rPr>
            </a:br>
            <a:br>
              <a:rPr lang="en-CA" sz="2000" b="1" dirty="0">
                <a:latin typeface="+mj-lt"/>
                <a:cs typeface="Gill Sans" panose="020B0502020104020203" pitchFamily="34" charset="-79"/>
              </a:rPr>
            </a:br>
            <a:br>
              <a:rPr lang="en-CA" sz="2000" dirty="0">
                <a:latin typeface="+mj-lt"/>
              </a:rPr>
            </a:br>
            <a:r>
              <a:rPr lang="en-CA" sz="2000" b="1" u="sng" dirty="0">
                <a:latin typeface="+mj-lt"/>
                <a:cs typeface="Gill Sans" panose="020B0502020104020203" pitchFamily="34" charset="-79"/>
              </a:rPr>
              <a:t>Guanming Wu</a:t>
            </a:r>
            <a:r>
              <a:rPr lang="en-CA" sz="2000" dirty="0">
                <a:latin typeface="+mj-lt"/>
                <a:cs typeface="Gill Sans" panose="020B0502020104020203" pitchFamily="34" charset="-79"/>
              </a:rPr>
              <a:t>, Patrick Flynn, Patrick Conley, Shannon </a:t>
            </a:r>
            <a:r>
              <a:rPr lang="en-CA" sz="2000" dirty="0" err="1">
                <a:latin typeface="+mj-lt"/>
                <a:cs typeface="Gill Sans" panose="020B0502020104020203" pitchFamily="34" charset="-79"/>
              </a:rPr>
              <a:t>McWeeney</a:t>
            </a:r>
            <a:r>
              <a:rPr lang="en-CA" sz="2000" dirty="0">
                <a:latin typeface="+mj-lt"/>
                <a:cs typeface="Gill Sans" panose="020B0502020104020203" pitchFamily="34" charset="-79"/>
              </a:rPr>
              <a:t>, </a:t>
            </a:r>
            <a:br>
              <a:rPr lang="en-CA" sz="2000" dirty="0">
                <a:latin typeface="+mj-lt"/>
                <a:cs typeface="Gill Sans" panose="020B0502020104020203" pitchFamily="34" charset="-79"/>
              </a:rPr>
            </a:br>
            <a:r>
              <a:rPr lang="en-CA" sz="2000" dirty="0" err="1">
                <a:latin typeface="+mj-lt"/>
                <a:cs typeface="Gill Sans" panose="020B0502020104020203" pitchFamily="34" charset="-79"/>
              </a:rPr>
              <a:t>Anupriya</a:t>
            </a:r>
            <a:r>
              <a:rPr lang="en-CA" sz="2000" dirty="0">
                <a:latin typeface="+mj-lt"/>
                <a:cs typeface="Gill Sans" panose="020B0502020104020203" pitchFamily="34" charset="-79"/>
              </a:rPr>
              <a:t> Agarwal and Evan Lind</a:t>
            </a:r>
            <a:br>
              <a:rPr lang="en-CA" sz="2000" dirty="0">
                <a:latin typeface="+mj-lt"/>
                <a:cs typeface="Gill Sans" panose="020B0502020104020203" pitchFamily="34" charset="-79"/>
              </a:rPr>
            </a:br>
            <a:br>
              <a:rPr lang="en-CA" sz="2000" dirty="0">
                <a:latin typeface="+mj-lt"/>
                <a:cs typeface="Gill Sans" panose="020B0502020104020203" pitchFamily="34" charset="-79"/>
              </a:rPr>
            </a:br>
            <a:r>
              <a:rPr lang="en-CA" sz="2000" dirty="0">
                <a:latin typeface="+mj-lt"/>
                <a:cs typeface="Gill Sans" panose="020B0502020104020203" pitchFamily="34" charset="-79"/>
              </a:rPr>
              <a:t>Oregon Health and Science University, Portland, OR</a:t>
            </a:r>
            <a:endParaRPr lang="en-US" sz="2000" dirty="0"/>
          </a:p>
        </p:txBody>
      </p:sp>
    </p:spTree>
    <p:extLst>
      <p:ext uri="{BB962C8B-B14F-4D97-AF65-F5344CB8AC3E}">
        <p14:creationId xmlns:p14="http://schemas.microsoft.com/office/powerpoint/2010/main" val="2572600643"/>
      </p:ext>
    </p:extLst>
  </p:cSld>
  <p:clrMapOvr>
    <a:masterClrMapping/>
  </p:clrMapOvr>
  <p:transition>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4889-EBC1-5D56-2879-105D20F93BA4}"/>
              </a:ext>
            </a:extLst>
          </p:cNvPr>
          <p:cNvSpPr>
            <a:spLocks noGrp="1"/>
          </p:cNvSpPr>
          <p:nvPr>
            <p:ph type="title"/>
          </p:nvPr>
        </p:nvSpPr>
        <p:spPr/>
        <p:txBody>
          <a:bodyPr/>
          <a:lstStyle/>
          <a:p>
            <a:r>
              <a:rPr lang="en-US" dirty="0"/>
              <a:t>ANOVA for Pathways</a:t>
            </a:r>
          </a:p>
        </p:txBody>
      </p:sp>
      <p:pic>
        <p:nvPicPr>
          <p:cNvPr id="5" name="Content Placeholder 4">
            <a:extLst>
              <a:ext uri="{FF2B5EF4-FFF2-40B4-BE49-F238E27FC236}">
                <a16:creationId xmlns:a16="http://schemas.microsoft.com/office/drawing/2014/main" id="{85BE7086-8EAA-6BD9-5346-0747A6E87077}"/>
              </a:ext>
            </a:extLst>
          </p:cNvPr>
          <p:cNvPicPr>
            <a:picLocks noGrp="1" noChangeAspect="1"/>
          </p:cNvPicPr>
          <p:nvPr>
            <p:ph idx="1"/>
          </p:nvPr>
        </p:nvPicPr>
        <p:blipFill>
          <a:blip r:embed="rId3"/>
          <a:stretch>
            <a:fillRect/>
          </a:stretch>
        </p:blipFill>
        <p:spPr>
          <a:xfrm>
            <a:off x="2801324" y="1163635"/>
            <a:ext cx="6662354" cy="3980700"/>
          </a:xfrm>
        </p:spPr>
      </p:pic>
    </p:spTree>
    <p:extLst>
      <p:ext uri="{BB962C8B-B14F-4D97-AF65-F5344CB8AC3E}">
        <p14:creationId xmlns:p14="http://schemas.microsoft.com/office/powerpoint/2010/main" val="835947200"/>
      </p:ext>
    </p:extLst>
  </p:cSld>
  <p:clrMapOvr>
    <a:masterClrMapping/>
  </p:clrMapOvr>
  <p:transition>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4889-EBC1-5D56-2879-105D20F93BA4}"/>
              </a:ext>
            </a:extLst>
          </p:cNvPr>
          <p:cNvSpPr>
            <a:spLocks noGrp="1"/>
          </p:cNvSpPr>
          <p:nvPr>
            <p:ph type="title"/>
          </p:nvPr>
        </p:nvSpPr>
        <p:spPr/>
        <p:txBody>
          <a:bodyPr/>
          <a:lstStyle/>
          <a:p>
            <a:r>
              <a:rPr lang="en-US" dirty="0"/>
              <a:t>UMAP for Pathway Activities</a:t>
            </a:r>
          </a:p>
        </p:txBody>
      </p:sp>
      <p:pic>
        <p:nvPicPr>
          <p:cNvPr id="4" name="Picture 3">
            <a:extLst>
              <a:ext uri="{FF2B5EF4-FFF2-40B4-BE49-F238E27FC236}">
                <a16:creationId xmlns:a16="http://schemas.microsoft.com/office/drawing/2014/main" id="{0005CC3B-53FF-439A-831A-DA1CA8213D69}"/>
              </a:ext>
            </a:extLst>
          </p:cNvPr>
          <p:cNvPicPr>
            <a:picLocks noChangeAspect="1"/>
          </p:cNvPicPr>
          <p:nvPr/>
        </p:nvPicPr>
        <p:blipFill>
          <a:blip r:embed="rId3"/>
          <a:stretch>
            <a:fillRect/>
          </a:stretch>
        </p:blipFill>
        <p:spPr>
          <a:xfrm>
            <a:off x="1523603" y="1447433"/>
            <a:ext cx="9141619" cy="4017720"/>
          </a:xfrm>
          <a:prstGeom prst="rect">
            <a:avLst/>
          </a:prstGeom>
        </p:spPr>
      </p:pic>
    </p:spTree>
    <p:extLst>
      <p:ext uri="{BB962C8B-B14F-4D97-AF65-F5344CB8AC3E}">
        <p14:creationId xmlns:p14="http://schemas.microsoft.com/office/powerpoint/2010/main" val="3714407070"/>
      </p:ext>
    </p:extLst>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4889-EBC1-5D56-2879-105D20F93BA4}"/>
              </a:ext>
            </a:extLst>
          </p:cNvPr>
          <p:cNvSpPr>
            <a:spLocks noGrp="1"/>
          </p:cNvSpPr>
          <p:nvPr>
            <p:ph type="title"/>
          </p:nvPr>
        </p:nvSpPr>
        <p:spPr/>
        <p:txBody>
          <a:bodyPr/>
          <a:lstStyle/>
          <a:p>
            <a:r>
              <a:rPr lang="en-US" dirty="0"/>
              <a:t>ANOVA for TFs</a:t>
            </a:r>
          </a:p>
        </p:txBody>
      </p:sp>
      <p:pic>
        <p:nvPicPr>
          <p:cNvPr id="5" name="Picture 4">
            <a:extLst>
              <a:ext uri="{FF2B5EF4-FFF2-40B4-BE49-F238E27FC236}">
                <a16:creationId xmlns:a16="http://schemas.microsoft.com/office/drawing/2014/main" id="{AA247A93-AB76-FD97-0020-E4911B366682}"/>
              </a:ext>
            </a:extLst>
          </p:cNvPr>
          <p:cNvPicPr>
            <a:picLocks noChangeAspect="1"/>
          </p:cNvPicPr>
          <p:nvPr/>
        </p:nvPicPr>
        <p:blipFill>
          <a:blip r:embed="rId3"/>
          <a:stretch>
            <a:fillRect/>
          </a:stretch>
        </p:blipFill>
        <p:spPr>
          <a:xfrm>
            <a:off x="2239485" y="1444192"/>
            <a:ext cx="2021205" cy="4077748"/>
          </a:xfrm>
          <a:prstGeom prst="rect">
            <a:avLst/>
          </a:prstGeom>
        </p:spPr>
      </p:pic>
      <p:pic>
        <p:nvPicPr>
          <p:cNvPr id="7" name="Picture 6">
            <a:extLst>
              <a:ext uri="{FF2B5EF4-FFF2-40B4-BE49-F238E27FC236}">
                <a16:creationId xmlns:a16="http://schemas.microsoft.com/office/drawing/2014/main" id="{D61147AF-27F9-A394-28CF-E8E76015BA22}"/>
              </a:ext>
            </a:extLst>
          </p:cNvPr>
          <p:cNvPicPr>
            <a:picLocks noChangeAspect="1"/>
          </p:cNvPicPr>
          <p:nvPr/>
        </p:nvPicPr>
        <p:blipFill>
          <a:blip r:embed="rId4"/>
          <a:stretch>
            <a:fillRect/>
          </a:stretch>
        </p:blipFill>
        <p:spPr>
          <a:xfrm>
            <a:off x="1518204" y="1444193"/>
            <a:ext cx="9141619" cy="4017720"/>
          </a:xfrm>
          <a:prstGeom prst="rect">
            <a:avLst/>
          </a:prstGeom>
        </p:spPr>
      </p:pic>
    </p:spTree>
    <p:extLst>
      <p:ext uri="{BB962C8B-B14F-4D97-AF65-F5344CB8AC3E}">
        <p14:creationId xmlns:p14="http://schemas.microsoft.com/office/powerpoint/2010/main" val="275560854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40FF-7D6E-43D5-738E-A9936CD6F773}"/>
              </a:ext>
            </a:extLst>
          </p:cNvPr>
          <p:cNvSpPr>
            <a:spLocks noGrp="1"/>
          </p:cNvSpPr>
          <p:nvPr>
            <p:ph type="title"/>
          </p:nvPr>
        </p:nvSpPr>
        <p:spPr>
          <a:xfrm>
            <a:off x="2152089" y="48388"/>
            <a:ext cx="7884646" cy="905234"/>
          </a:xfrm>
        </p:spPr>
        <p:txBody>
          <a:bodyPr/>
          <a:lstStyle/>
          <a:p>
            <a:r>
              <a:rPr lang="en-US" sz="4000" dirty="0"/>
              <a:t>Dendritic Cells Cluster 0</a:t>
            </a:r>
          </a:p>
        </p:txBody>
      </p:sp>
      <p:pic>
        <p:nvPicPr>
          <p:cNvPr id="4" name="Picture 3">
            <a:extLst>
              <a:ext uri="{FF2B5EF4-FFF2-40B4-BE49-F238E27FC236}">
                <a16:creationId xmlns:a16="http://schemas.microsoft.com/office/drawing/2014/main" id="{BD7259F0-05FF-A95A-6D60-C614FF75235A}"/>
              </a:ext>
            </a:extLst>
          </p:cNvPr>
          <p:cNvPicPr>
            <a:picLocks noChangeAspect="1"/>
          </p:cNvPicPr>
          <p:nvPr/>
        </p:nvPicPr>
        <p:blipFill>
          <a:blip r:embed="rId3"/>
          <a:stretch>
            <a:fillRect/>
          </a:stretch>
        </p:blipFill>
        <p:spPr>
          <a:xfrm>
            <a:off x="1051655" y="709757"/>
            <a:ext cx="9154787" cy="3185685"/>
          </a:xfrm>
          <a:prstGeom prst="rect">
            <a:avLst/>
          </a:prstGeom>
        </p:spPr>
      </p:pic>
      <p:pic>
        <p:nvPicPr>
          <p:cNvPr id="5" name="Picture 4">
            <a:extLst>
              <a:ext uri="{FF2B5EF4-FFF2-40B4-BE49-F238E27FC236}">
                <a16:creationId xmlns:a16="http://schemas.microsoft.com/office/drawing/2014/main" id="{A064652E-FF0A-A95B-485D-EE40F92D5F8A}"/>
              </a:ext>
            </a:extLst>
          </p:cNvPr>
          <p:cNvPicPr>
            <a:picLocks noChangeAspect="1"/>
          </p:cNvPicPr>
          <p:nvPr/>
        </p:nvPicPr>
        <p:blipFill>
          <a:blip r:embed="rId4"/>
          <a:stretch>
            <a:fillRect/>
          </a:stretch>
        </p:blipFill>
        <p:spPr>
          <a:xfrm>
            <a:off x="1051655" y="3890703"/>
            <a:ext cx="9522184" cy="2771425"/>
          </a:xfrm>
          <a:prstGeom prst="rect">
            <a:avLst/>
          </a:prstGeom>
          <a:solidFill>
            <a:schemeClr val="bg1"/>
          </a:solidFill>
        </p:spPr>
      </p:pic>
      <p:sp>
        <p:nvSpPr>
          <p:cNvPr id="3" name="Rounded Rectangle 2">
            <a:extLst>
              <a:ext uri="{FF2B5EF4-FFF2-40B4-BE49-F238E27FC236}">
                <a16:creationId xmlns:a16="http://schemas.microsoft.com/office/drawing/2014/main" id="{9CCAA7F1-FE5C-E4D5-EDBF-5E9D8231D70C}"/>
              </a:ext>
            </a:extLst>
          </p:cNvPr>
          <p:cNvSpPr/>
          <p:nvPr/>
        </p:nvSpPr>
        <p:spPr>
          <a:xfrm>
            <a:off x="3421626" y="2015613"/>
            <a:ext cx="776747" cy="629264"/>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 name="TextBox 5">
            <a:extLst>
              <a:ext uri="{FF2B5EF4-FFF2-40B4-BE49-F238E27FC236}">
                <a16:creationId xmlns:a16="http://schemas.microsoft.com/office/drawing/2014/main" id="{24DEF79F-1089-D72E-3765-55BA7784D8FF}"/>
              </a:ext>
            </a:extLst>
          </p:cNvPr>
          <p:cNvSpPr txBox="1"/>
          <p:nvPr/>
        </p:nvSpPr>
        <p:spPr>
          <a:xfrm>
            <a:off x="10206442" y="3290538"/>
            <a:ext cx="1887235" cy="1200329"/>
          </a:xfrm>
          <a:prstGeom prst="rect">
            <a:avLst/>
          </a:prstGeom>
          <a:noFill/>
          <a:ln>
            <a:solidFill>
              <a:schemeClr val="accent1">
                <a:shade val="50000"/>
              </a:schemeClr>
            </a:solidFill>
          </a:ln>
        </p:spPr>
        <p:txBody>
          <a:bodyPr wrap="square" rtlCol="0">
            <a:spAutoFit/>
          </a:bodyPr>
          <a:lstStyle/>
          <a:p>
            <a:r>
              <a:rPr lang="en-US" sz="1800" dirty="0"/>
              <a:t>AML: 5342</a:t>
            </a:r>
          </a:p>
          <a:p>
            <a:r>
              <a:rPr lang="en-US" sz="1800" dirty="0"/>
              <a:t>WT: 6115</a:t>
            </a:r>
          </a:p>
          <a:p>
            <a:r>
              <a:rPr lang="en-US" sz="1800" dirty="0"/>
              <a:t>Cell type: DC (dendritic cells)</a:t>
            </a:r>
          </a:p>
        </p:txBody>
      </p:sp>
      <p:cxnSp>
        <p:nvCxnSpPr>
          <p:cNvPr id="8" name="Elbow Connector 7">
            <a:extLst>
              <a:ext uri="{FF2B5EF4-FFF2-40B4-BE49-F238E27FC236}">
                <a16:creationId xmlns:a16="http://schemas.microsoft.com/office/drawing/2014/main" id="{04BABBFF-B36C-2C71-2136-CBD3F06654B7}"/>
              </a:ext>
            </a:extLst>
          </p:cNvPr>
          <p:cNvCxnSpPr>
            <a:cxnSpLocks/>
            <a:stCxn id="3" idx="3"/>
            <a:endCxn id="6" idx="1"/>
          </p:cNvCxnSpPr>
          <p:nvPr/>
        </p:nvCxnSpPr>
        <p:spPr>
          <a:xfrm>
            <a:off x="4198373" y="2330245"/>
            <a:ext cx="6008069" cy="1560458"/>
          </a:xfrm>
          <a:prstGeom prst="bentConnector3">
            <a:avLst>
              <a:gd name="adj1" fmla="val 2365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0339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B9B5-4CC1-43EC-A1C9-C6FA9F9A97A4}"/>
              </a:ext>
            </a:extLst>
          </p:cNvPr>
          <p:cNvSpPr>
            <a:spLocks noGrp="1"/>
          </p:cNvSpPr>
          <p:nvPr>
            <p:ph type="title"/>
          </p:nvPr>
        </p:nvSpPr>
        <p:spPr>
          <a:xfrm>
            <a:off x="2152089" y="208046"/>
            <a:ext cx="7884646" cy="905234"/>
          </a:xfrm>
        </p:spPr>
        <p:txBody>
          <a:bodyPr>
            <a:normAutofit fontScale="90000"/>
          </a:bodyPr>
          <a:lstStyle/>
          <a:p>
            <a:r>
              <a:rPr lang="en-US" dirty="0"/>
              <a:t>Distributions of Activities in DC Cluster 0</a:t>
            </a:r>
          </a:p>
        </p:txBody>
      </p:sp>
      <p:pic>
        <p:nvPicPr>
          <p:cNvPr id="6" name="Picture 5">
            <a:extLst>
              <a:ext uri="{FF2B5EF4-FFF2-40B4-BE49-F238E27FC236}">
                <a16:creationId xmlns:a16="http://schemas.microsoft.com/office/drawing/2014/main" id="{1512EC75-C48F-B55E-DA6C-37E40952886F}"/>
              </a:ext>
            </a:extLst>
          </p:cNvPr>
          <p:cNvPicPr>
            <a:picLocks noChangeAspect="1"/>
          </p:cNvPicPr>
          <p:nvPr/>
        </p:nvPicPr>
        <p:blipFill>
          <a:blip r:embed="rId3"/>
          <a:stretch>
            <a:fillRect/>
          </a:stretch>
        </p:blipFill>
        <p:spPr>
          <a:xfrm>
            <a:off x="2011714" y="990076"/>
            <a:ext cx="7960542" cy="4877850"/>
          </a:xfrm>
          <a:prstGeom prst="rect">
            <a:avLst/>
          </a:prstGeom>
        </p:spPr>
      </p:pic>
      <p:sp>
        <p:nvSpPr>
          <p:cNvPr id="7" name="Rounded Rectangle 6">
            <a:extLst>
              <a:ext uri="{FF2B5EF4-FFF2-40B4-BE49-F238E27FC236}">
                <a16:creationId xmlns:a16="http://schemas.microsoft.com/office/drawing/2014/main" id="{A2E007B9-FCD2-6E2B-C9E3-5E00C40EBE96}"/>
              </a:ext>
            </a:extLst>
          </p:cNvPr>
          <p:cNvSpPr/>
          <p:nvPr/>
        </p:nvSpPr>
        <p:spPr>
          <a:xfrm>
            <a:off x="5614956" y="1051499"/>
            <a:ext cx="452167" cy="1514505"/>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8" name="Rounded Rectangle 7">
            <a:extLst>
              <a:ext uri="{FF2B5EF4-FFF2-40B4-BE49-F238E27FC236}">
                <a16:creationId xmlns:a16="http://schemas.microsoft.com/office/drawing/2014/main" id="{25306F81-1B98-D7AC-7164-24DE82B2A53E}"/>
              </a:ext>
            </a:extLst>
          </p:cNvPr>
          <p:cNvSpPr/>
          <p:nvPr/>
        </p:nvSpPr>
        <p:spPr>
          <a:xfrm>
            <a:off x="6630552" y="1051499"/>
            <a:ext cx="397906" cy="1514505"/>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9" name="Rounded Rectangle 8">
            <a:extLst>
              <a:ext uri="{FF2B5EF4-FFF2-40B4-BE49-F238E27FC236}">
                <a16:creationId xmlns:a16="http://schemas.microsoft.com/office/drawing/2014/main" id="{F585F018-AC12-0525-13D7-4C5FE3ECFA95}"/>
              </a:ext>
            </a:extLst>
          </p:cNvPr>
          <p:cNvSpPr/>
          <p:nvPr/>
        </p:nvSpPr>
        <p:spPr>
          <a:xfrm>
            <a:off x="7086448" y="1051499"/>
            <a:ext cx="397906" cy="1514505"/>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0" name="Rounded Rectangle 9">
            <a:extLst>
              <a:ext uri="{FF2B5EF4-FFF2-40B4-BE49-F238E27FC236}">
                <a16:creationId xmlns:a16="http://schemas.microsoft.com/office/drawing/2014/main" id="{7CC40836-81FD-CA25-10D2-6D719B03BE76}"/>
              </a:ext>
            </a:extLst>
          </p:cNvPr>
          <p:cNvSpPr/>
          <p:nvPr/>
        </p:nvSpPr>
        <p:spPr>
          <a:xfrm>
            <a:off x="7540699" y="1051499"/>
            <a:ext cx="477546" cy="1514505"/>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1" name="Rounded Rectangle 10">
            <a:extLst>
              <a:ext uri="{FF2B5EF4-FFF2-40B4-BE49-F238E27FC236}">
                <a16:creationId xmlns:a16="http://schemas.microsoft.com/office/drawing/2014/main" id="{BA24041B-9866-E9A5-6714-11BF492F42F6}"/>
              </a:ext>
            </a:extLst>
          </p:cNvPr>
          <p:cNvSpPr/>
          <p:nvPr/>
        </p:nvSpPr>
        <p:spPr>
          <a:xfrm>
            <a:off x="6094413" y="2722913"/>
            <a:ext cx="397906" cy="2292227"/>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12" name="Rounded Rectangle 11">
            <a:extLst>
              <a:ext uri="{FF2B5EF4-FFF2-40B4-BE49-F238E27FC236}">
                <a16:creationId xmlns:a16="http://schemas.microsoft.com/office/drawing/2014/main" id="{AD431E8B-46A0-8894-8502-BE955909B5F0}"/>
              </a:ext>
            </a:extLst>
          </p:cNvPr>
          <p:cNvSpPr/>
          <p:nvPr/>
        </p:nvSpPr>
        <p:spPr>
          <a:xfrm>
            <a:off x="4149672" y="2722913"/>
            <a:ext cx="397906" cy="2292227"/>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Tree>
    <p:extLst>
      <p:ext uri="{BB962C8B-B14F-4D97-AF65-F5344CB8AC3E}">
        <p14:creationId xmlns:p14="http://schemas.microsoft.com/office/powerpoint/2010/main" val="155477411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DDA-6510-4156-B949-8692D656CB64}"/>
              </a:ext>
            </a:extLst>
          </p:cNvPr>
          <p:cNvSpPr>
            <a:spLocks noGrp="1"/>
          </p:cNvSpPr>
          <p:nvPr>
            <p:ph type="title"/>
          </p:nvPr>
        </p:nvSpPr>
        <p:spPr>
          <a:xfrm>
            <a:off x="2018773" y="100513"/>
            <a:ext cx="8151276" cy="761802"/>
          </a:xfrm>
        </p:spPr>
        <p:txBody>
          <a:bodyPr/>
          <a:lstStyle/>
          <a:p>
            <a:r>
              <a:rPr lang="en-US" sz="4000" dirty="0"/>
              <a:t>Differential Pathway Activity Analysis</a:t>
            </a:r>
          </a:p>
        </p:txBody>
      </p:sp>
      <p:pic>
        <p:nvPicPr>
          <p:cNvPr id="6" name="Picture 5">
            <a:extLst>
              <a:ext uri="{FF2B5EF4-FFF2-40B4-BE49-F238E27FC236}">
                <a16:creationId xmlns:a16="http://schemas.microsoft.com/office/drawing/2014/main" id="{E7ED5862-7BBE-DB4D-15A4-CAB8A948F836}"/>
              </a:ext>
            </a:extLst>
          </p:cNvPr>
          <p:cNvPicPr>
            <a:picLocks noChangeAspect="1"/>
          </p:cNvPicPr>
          <p:nvPr/>
        </p:nvPicPr>
        <p:blipFill>
          <a:blip r:embed="rId3"/>
          <a:stretch>
            <a:fillRect/>
          </a:stretch>
        </p:blipFill>
        <p:spPr>
          <a:xfrm>
            <a:off x="1523603" y="3537017"/>
            <a:ext cx="9089322" cy="3179443"/>
          </a:xfrm>
          <a:prstGeom prst="rect">
            <a:avLst/>
          </a:prstGeom>
        </p:spPr>
      </p:pic>
      <p:pic>
        <p:nvPicPr>
          <p:cNvPr id="7" name="Picture 6">
            <a:extLst>
              <a:ext uri="{FF2B5EF4-FFF2-40B4-BE49-F238E27FC236}">
                <a16:creationId xmlns:a16="http://schemas.microsoft.com/office/drawing/2014/main" id="{2779B44D-0AE8-0CD4-55ED-06871CA9CF86}"/>
              </a:ext>
            </a:extLst>
          </p:cNvPr>
          <p:cNvPicPr>
            <a:picLocks noChangeAspect="1"/>
          </p:cNvPicPr>
          <p:nvPr/>
        </p:nvPicPr>
        <p:blipFill>
          <a:blip r:embed="rId4"/>
          <a:stretch>
            <a:fillRect/>
          </a:stretch>
        </p:blipFill>
        <p:spPr>
          <a:xfrm>
            <a:off x="1523602" y="754779"/>
            <a:ext cx="9089322" cy="3179443"/>
          </a:xfrm>
          <a:prstGeom prst="rect">
            <a:avLst/>
          </a:prstGeom>
        </p:spPr>
      </p:pic>
    </p:spTree>
    <p:extLst>
      <p:ext uri="{BB962C8B-B14F-4D97-AF65-F5344CB8AC3E}">
        <p14:creationId xmlns:p14="http://schemas.microsoft.com/office/powerpoint/2010/main" val="1260440921"/>
      </p:ext>
    </p:extLst>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DDA-6510-4156-B949-8692D656CB64}"/>
              </a:ext>
            </a:extLst>
          </p:cNvPr>
          <p:cNvSpPr>
            <a:spLocks noGrp="1"/>
          </p:cNvSpPr>
          <p:nvPr>
            <p:ph type="title"/>
          </p:nvPr>
        </p:nvSpPr>
        <p:spPr>
          <a:xfrm>
            <a:off x="2018775" y="80483"/>
            <a:ext cx="8151276" cy="761802"/>
          </a:xfrm>
        </p:spPr>
        <p:txBody>
          <a:bodyPr/>
          <a:lstStyle/>
          <a:p>
            <a:r>
              <a:rPr lang="en-US" sz="4000" dirty="0"/>
              <a:t>Differential TF Activity Analysis</a:t>
            </a:r>
          </a:p>
        </p:txBody>
      </p:sp>
      <p:pic>
        <p:nvPicPr>
          <p:cNvPr id="6" name="Picture 5">
            <a:extLst>
              <a:ext uri="{FF2B5EF4-FFF2-40B4-BE49-F238E27FC236}">
                <a16:creationId xmlns:a16="http://schemas.microsoft.com/office/drawing/2014/main" id="{0B3A8D64-D48C-950F-8B1C-C75518FF84AE}"/>
              </a:ext>
            </a:extLst>
          </p:cNvPr>
          <p:cNvPicPr>
            <a:picLocks noChangeAspect="1"/>
          </p:cNvPicPr>
          <p:nvPr/>
        </p:nvPicPr>
        <p:blipFill>
          <a:blip r:embed="rId3"/>
          <a:stretch>
            <a:fillRect/>
          </a:stretch>
        </p:blipFill>
        <p:spPr>
          <a:xfrm>
            <a:off x="1550890" y="3510701"/>
            <a:ext cx="9087042" cy="3178644"/>
          </a:xfrm>
          <a:prstGeom prst="rect">
            <a:avLst/>
          </a:prstGeom>
        </p:spPr>
      </p:pic>
      <p:pic>
        <p:nvPicPr>
          <p:cNvPr id="7" name="Picture 6">
            <a:extLst>
              <a:ext uri="{FF2B5EF4-FFF2-40B4-BE49-F238E27FC236}">
                <a16:creationId xmlns:a16="http://schemas.microsoft.com/office/drawing/2014/main" id="{14AE006F-FDF9-116D-7C0E-CE26F136B023}"/>
              </a:ext>
            </a:extLst>
          </p:cNvPr>
          <p:cNvPicPr>
            <a:picLocks noChangeAspect="1"/>
          </p:cNvPicPr>
          <p:nvPr/>
        </p:nvPicPr>
        <p:blipFill>
          <a:blip r:embed="rId4"/>
          <a:stretch>
            <a:fillRect/>
          </a:stretch>
        </p:blipFill>
        <p:spPr>
          <a:xfrm>
            <a:off x="1550893" y="608058"/>
            <a:ext cx="9087042" cy="3178644"/>
          </a:xfrm>
          <a:prstGeom prst="rect">
            <a:avLst/>
          </a:prstGeom>
        </p:spPr>
      </p:pic>
    </p:spTree>
    <p:extLst>
      <p:ext uri="{BB962C8B-B14F-4D97-AF65-F5344CB8AC3E}">
        <p14:creationId xmlns:p14="http://schemas.microsoft.com/office/powerpoint/2010/main" val="3881499422"/>
      </p:ext>
    </p:extLst>
  </p:cSld>
  <p:clrMapOvr>
    <a:masterClrMapping/>
  </p:clrMapOvr>
  <p:transition>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A6B8F-8B58-522E-372D-D082C833E637}"/>
              </a:ext>
            </a:extLst>
          </p:cNvPr>
          <p:cNvSpPr>
            <a:spLocks noGrp="1"/>
          </p:cNvSpPr>
          <p:nvPr>
            <p:ph type="title"/>
          </p:nvPr>
        </p:nvSpPr>
        <p:spPr>
          <a:xfrm>
            <a:off x="660228" y="127819"/>
            <a:ext cx="10868367" cy="762000"/>
          </a:xfrm>
        </p:spPr>
        <p:txBody>
          <a:bodyPr/>
          <a:lstStyle/>
          <a:p>
            <a:r>
              <a:rPr lang="en-US" sz="4000" dirty="0"/>
              <a:t>Correlation Examples</a:t>
            </a:r>
          </a:p>
        </p:txBody>
      </p:sp>
      <p:pic>
        <p:nvPicPr>
          <p:cNvPr id="6" name="Picture 5">
            <a:extLst>
              <a:ext uri="{FF2B5EF4-FFF2-40B4-BE49-F238E27FC236}">
                <a16:creationId xmlns:a16="http://schemas.microsoft.com/office/drawing/2014/main" id="{39902E12-C01B-DFA5-9710-43184D077354}"/>
              </a:ext>
            </a:extLst>
          </p:cNvPr>
          <p:cNvPicPr>
            <a:picLocks noChangeAspect="1"/>
          </p:cNvPicPr>
          <p:nvPr/>
        </p:nvPicPr>
        <p:blipFill>
          <a:blip r:embed="rId3"/>
          <a:stretch>
            <a:fillRect/>
          </a:stretch>
        </p:blipFill>
        <p:spPr>
          <a:xfrm>
            <a:off x="178971" y="1184562"/>
            <a:ext cx="11830880" cy="3312646"/>
          </a:xfrm>
          <a:prstGeom prst="rect">
            <a:avLst/>
          </a:prstGeom>
        </p:spPr>
      </p:pic>
      <p:sp>
        <p:nvSpPr>
          <p:cNvPr id="7" name="TextBox 6">
            <a:extLst>
              <a:ext uri="{FF2B5EF4-FFF2-40B4-BE49-F238E27FC236}">
                <a16:creationId xmlns:a16="http://schemas.microsoft.com/office/drawing/2014/main" id="{45C6E36E-CFD1-EC29-24F4-3FB3DF521022}"/>
              </a:ext>
            </a:extLst>
          </p:cNvPr>
          <p:cNvSpPr txBox="1"/>
          <p:nvPr/>
        </p:nvSpPr>
        <p:spPr>
          <a:xfrm>
            <a:off x="660228" y="4522459"/>
            <a:ext cx="4753224" cy="338554"/>
          </a:xfrm>
          <a:prstGeom prst="rect">
            <a:avLst/>
          </a:prstGeom>
          <a:noFill/>
        </p:spPr>
        <p:txBody>
          <a:bodyPr wrap="none" rtlCol="0">
            <a:spAutoFit/>
          </a:bodyPr>
          <a:lstStyle/>
          <a:p>
            <a:r>
              <a:rPr lang="en-US" sz="1600" dirty="0"/>
              <a:t>Spearman Correlation: 0.31 (p-value = 1.88E-257)</a:t>
            </a:r>
          </a:p>
        </p:txBody>
      </p:sp>
      <p:sp>
        <p:nvSpPr>
          <p:cNvPr id="8" name="TextBox 7">
            <a:extLst>
              <a:ext uri="{FF2B5EF4-FFF2-40B4-BE49-F238E27FC236}">
                <a16:creationId xmlns:a16="http://schemas.microsoft.com/office/drawing/2014/main" id="{F38498E3-6A3B-4B0B-CF35-615CB4031B3F}"/>
              </a:ext>
            </a:extLst>
          </p:cNvPr>
          <p:cNvSpPr txBox="1"/>
          <p:nvPr/>
        </p:nvSpPr>
        <p:spPr>
          <a:xfrm>
            <a:off x="6962036" y="4522459"/>
            <a:ext cx="4737964" cy="338554"/>
          </a:xfrm>
          <a:prstGeom prst="rect">
            <a:avLst/>
          </a:prstGeom>
          <a:noFill/>
        </p:spPr>
        <p:txBody>
          <a:bodyPr wrap="none" rtlCol="0">
            <a:spAutoFit/>
          </a:bodyPr>
          <a:lstStyle/>
          <a:p>
            <a:r>
              <a:rPr lang="en-US" sz="1600" dirty="0"/>
              <a:t>Spearman Correlation: 0.21 (p-value = 9.89E-110)</a:t>
            </a:r>
          </a:p>
        </p:txBody>
      </p:sp>
    </p:spTree>
    <p:extLst>
      <p:ext uri="{BB962C8B-B14F-4D97-AF65-F5344CB8AC3E}">
        <p14:creationId xmlns:p14="http://schemas.microsoft.com/office/powerpoint/2010/main" val="391288402"/>
      </p:ext>
    </p:extLst>
  </p:cSld>
  <p:clrMapOvr>
    <a:masterClrMapping/>
  </p:clrMapOvr>
  <p:transition>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A6B8F-8B58-522E-372D-D082C833E637}"/>
              </a:ext>
            </a:extLst>
          </p:cNvPr>
          <p:cNvSpPr>
            <a:spLocks noGrp="1"/>
          </p:cNvSpPr>
          <p:nvPr>
            <p:ph type="title"/>
          </p:nvPr>
        </p:nvSpPr>
        <p:spPr>
          <a:xfrm>
            <a:off x="735839" y="157176"/>
            <a:ext cx="10868367" cy="762000"/>
          </a:xfrm>
        </p:spPr>
        <p:txBody>
          <a:bodyPr/>
          <a:lstStyle/>
          <a:p>
            <a:r>
              <a:rPr lang="en-US" sz="4000" dirty="0"/>
              <a:t>TF -&gt; Pathway Interactions</a:t>
            </a:r>
          </a:p>
        </p:txBody>
      </p:sp>
      <p:sp>
        <p:nvSpPr>
          <p:cNvPr id="3" name="Content Placeholder 2">
            <a:extLst>
              <a:ext uri="{FF2B5EF4-FFF2-40B4-BE49-F238E27FC236}">
                <a16:creationId xmlns:a16="http://schemas.microsoft.com/office/drawing/2014/main" id="{E546CDB2-E695-6DF4-0A87-85945581B7D0}"/>
              </a:ext>
            </a:extLst>
          </p:cNvPr>
          <p:cNvSpPr>
            <a:spLocks noGrp="1"/>
          </p:cNvSpPr>
          <p:nvPr>
            <p:ph idx="1"/>
          </p:nvPr>
        </p:nvSpPr>
        <p:spPr>
          <a:xfrm>
            <a:off x="940177" y="996755"/>
            <a:ext cx="10868366" cy="4154424"/>
          </a:xfrm>
        </p:spPr>
        <p:txBody>
          <a:bodyPr>
            <a:normAutofit/>
          </a:bodyPr>
          <a:lstStyle/>
          <a:p>
            <a:r>
              <a:rPr lang="en-US" sz="2400" dirty="0"/>
              <a:t>GLM (Generalized linear model) for modeling correlations:</a:t>
            </a:r>
          </a:p>
          <a:p>
            <a:pPr lvl="1"/>
            <a:r>
              <a:rPr lang="en-US" sz="2400" dirty="0"/>
              <a:t>Pathway vs All Significant TFs</a:t>
            </a:r>
          </a:p>
          <a:p>
            <a:r>
              <a:rPr lang="en-US" sz="2400" dirty="0"/>
              <a:t>Direct interactions: Significantly overlapped between TF targets and pathway gene sets (</a:t>
            </a:r>
            <a:r>
              <a:rPr lang="en-US" sz="2400" dirty="0" err="1"/>
              <a:t>pvalue</a:t>
            </a:r>
            <a:r>
              <a:rPr lang="en-US" sz="2400" dirty="0"/>
              <a:t> cutoff 0.01)</a:t>
            </a:r>
          </a:p>
          <a:p>
            <a:endParaRPr lang="en-US" sz="2400" dirty="0"/>
          </a:p>
          <a:p>
            <a:endParaRPr lang="en-US" sz="2400" dirty="0"/>
          </a:p>
          <a:p>
            <a:endParaRPr lang="en-US" sz="2400" dirty="0"/>
          </a:p>
          <a:p>
            <a:endParaRPr lang="en-US" sz="2400" dirty="0"/>
          </a:p>
        </p:txBody>
      </p:sp>
      <p:pic>
        <p:nvPicPr>
          <p:cNvPr id="7" name="Picture 6">
            <a:extLst>
              <a:ext uri="{FF2B5EF4-FFF2-40B4-BE49-F238E27FC236}">
                <a16:creationId xmlns:a16="http://schemas.microsoft.com/office/drawing/2014/main" id="{17F3A1EA-2E79-CCD4-753D-BFA9B5AAA244}"/>
              </a:ext>
            </a:extLst>
          </p:cNvPr>
          <p:cNvPicPr>
            <a:picLocks noChangeAspect="1"/>
          </p:cNvPicPr>
          <p:nvPr/>
        </p:nvPicPr>
        <p:blipFill>
          <a:blip r:embed="rId3"/>
          <a:stretch>
            <a:fillRect/>
          </a:stretch>
        </p:blipFill>
        <p:spPr>
          <a:xfrm>
            <a:off x="1327355" y="2865055"/>
            <a:ext cx="9832257" cy="3766226"/>
          </a:xfrm>
          <a:prstGeom prst="rect">
            <a:avLst/>
          </a:prstGeom>
        </p:spPr>
      </p:pic>
      <p:pic>
        <p:nvPicPr>
          <p:cNvPr id="9" name="Picture 8">
            <a:extLst>
              <a:ext uri="{FF2B5EF4-FFF2-40B4-BE49-F238E27FC236}">
                <a16:creationId xmlns:a16="http://schemas.microsoft.com/office/drawing/2014/main" id="{BDF517EB-3392-DFEB-461C-F67B0260CEC9}"/>
              </a:ext>
            </a:extLst>
          </p:cNvPr>
          <p:cNvPicPr>
            <a:picLocks noChangeAspect="1"/>
          </p:cNvPicPr>
          <p:nvPr/>
        </p:nvPicPr>
        <p:blipFill>
          <a:blip r:embed="rId4"/>
          <a:stretch>
            <a:fillRect/>
          </a:stretch>
        </p:blipFill>
        <p:spPr>
          <a:xfrm>
            <a:off x="1707198" y="2825727"/>
            <a:ext cx="9154272" cy="3923261"/>
          </a:xfrm>
          <a:prstGeom prst="rect">
            <a:avLst/>
          </a:prstGeom>
        </p:spPr>
      </p:pic>
    </p:spTree>
    <p:extLst>
      <p:ext uri="{BB962C8B-B14F-4D97-AF65-F5344CB8AC3E}">
        <p14:creationId xmlns:p14="http://schemas.microsoft.com/office/powerpoint/2010/main" val="119251948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A673-F646-1BDE-063E-80781D83D185}"/>
              </a:ext>
            </a:extLst>
          </p:cNvPr>
          <p:cNvSpPr>
            <a:spLocks noGrp="1"/>
          </p:cNvSpPr>
          <p:nvPr>
            <p:ph type="title"/>
          </p:nvPr>
        </p:nvSpPr>
        <p:spPr>
          <a:xfrm>
            <a:off x="690293" y="109579"/>
            <a:ext cx="10868367" cy="762000"/>
          </a:xfrm>
        </p:spPr>
        <p:txBody>
          <a:bodyPr/>
          <a:lstStyle/>
          <a:p>
            <a:r>
              <a:rPr lang="en-US" dirty="0"/>
              <a:t>Pathway -&gt; TF Annotation in Reactome</a:t>
            </a:r>
          </a:p>
        </p:txBody>
      </p:sp>
      <p:pic>
        <p:nvPicPr>
          <p:cNvPr id="7" name="Picture 6">
            <a:extLst>
              <a:ext uri="{FF2B5EF4-FFF2-40B4-BE49-F238E27FC236}">
                <a16:creationId xmlns:a16="http://schemas.microsoft.com/office/drawing/2014/main" id="{AF7FC607-0AD8-9B67-0D1A-C139147A82A4}"/>
              </a:ext>
            </a:extLst>
          </p:cNvPr>
          <p:cNvPicPr>
            <a:picLocks noChangeAspect="1"/>
          </p:cNvPicPr>
          <p:nvPr/>
        </p:nvPicPr>
        <p:blipFill>
          <a:blip r:embed="rId3"/>
          <a:stretch>
            <a:fillRect/>
          </a:stretch>
        </p:blipFill>
        <p:spPr>
          <a:xfrm>
            <a:off x="7508918" y="1521306"/>
            <a:ext cx="4049742" cy="3968747"/>
          </a:xfrm>
          <a:prstGeom prst="rect">
            <a:avLst/>
          </a:prstGeom>
        </p:spPr>
      </p:pic>
      <p:pic>
        <p:nvPicPr>
          <p:cNvPr id="9" name="Picture 8">
            <a:extLst>
              <a:ext uri="{FF2B5EF4-FFF2-40B4-BE49-F238E27FC236}">
                <a16:creationId xmlns:a16="http://schemas.microsoft.com/office/drawing/2014/main" id="{71BA2A2F-0225-BDEC-7FC1-0CBF8831C92A}"/>
              </a:ext>
            </a:extLst>
          </p:cNvPr>
          <p:cNvPicPr>
            <a:picLocks noChangeAspect="1"/>
          </p:cNvPicPr>
          <p:nvPr/>
        </p:nvPicPr>
        <p:blipFill>
          <a:blip r:embed="rId4"/>
          <a:stretch>
            <a:fillRect/>
          </a:stretch>
        </p:blipFill>
        <p:spPr>
          <a:xfrm>
            <a:off x="339523" y="1610074"/>
            <a:ext cx="6064409" cy="3067584"/>
          </a:xfrm>
          <a:prstGeom prst="rect">
            <a:avLst/>
          </a:prstGeom>
        </p:spPr>
      </p:pic>
      <p:sp>
        <p:nvSpPr>
          <p:cNvPr id="11" name="TextBox 10">
            <a:extLst>
              <a:ext uri="{FF2B5EF4-FFF2-40B4-BE49-F238E27FC236}">
                <a16:creationId xmlns:a16="http://schemas.microsoft.com/office/drawing/2014/main" id="{08DDB13E-C6DC-3693-7CAB-CB5583FFBBA8}"/>
              </a:ext>
            </a:extLst>
          </p:cNvPr>
          <p:cNvSpPr txBox="1"/>
          <p:nvPr/>
        </p:nvSpPr>
        <p:spPr>
          <a:xfrm>
            <a:off x="339521" y="4747401"/>
            <a:ext cx="6064409" cy="923330"/>
          </a:xfrm>
          <a:prstGeom prst="rect">
            <a:avLst/>
          </a:prstGeom>
          <a:noFill/>
        </p:spPr>
        <p:txBody>
          <a:bodyPr wrap="square">
            <a:spAutoFit/>
          </a:bodyPr>
          <a:lstStyle/>
          <a:p>
            <a:pPr algn="ctr"/>
            <a:r>
              <a:rPr lang="en-US" sz="1800" dirty="0">
                <a:hlinkClick r:id="rId5"/>
              </a:rPr>
              <a:t>https://reactome.org/PathwayBrowser/#/R-HSA-8848021&amp;SEL=R-HSA-8849474&amp;PATH=R-HSA-162582,R-HSA-9006927</a:t>
            </a:r>
            <a:r>
              <a:rPr lang="en-US" sz="1800" dirty="0"/>
              <a:t> </a:t>
            </a:r>
          </a:p>
        </p:txBody>
      </p:sp>
      <p:cxnSp>
        <p:nvCxnSpPr>
          <p:cNvPr id="13" name="Elbow Connector 12">
            <a:extLst>
              <a:ext uri="{FF2B5EF4-FFF2-40B4-BE49-F238E27FC236}">
                <a16:creationId xmlns:a16="http://schemas.microsoft.com/office/drawing/2014/main" id="{C107FBE3-7048-9E81-96C1-99B36ACE3211}"/>
              </a:ext>
            </a:extLst>
          </p:cNvPr>
          <p:cNvCxnSpPr>
            <a:stCxn id="9" idx="3"/>
          </p:cNvCxnSpPr>
          <p:nvPr/>
        </p:nvCxnSpPr>
        <p:spPr>
          <a:xfrm flipV="1">
            <a:off x="6403931" y="2004763"/>
            <a:ext cx="1341251" cy="11391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2ADE5909-5F91-0CE3-69BC-979D758DCAC9}"/>
              </a:ext>
            </a:extLst>
          </p:cNvPr>
          <p:cNvCxnSpPr>
            <a:cxnSpLocks/>
          </p:cNvCxnSpPr>
          <p:nvPr/>
        </p:nvCxnSpPr>
        <p:spPr>
          <a:xfrm>
            <a:off x="5784894" y="3684711"/>
            <a:ext cx="4227698" cy="1465632"/>
          </a:xfrm>
          <a:prstGeom prst="bentConnector3">
            <a:avLst>
              <a:gd name="adj1" fmla="val 33314"/>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8972FD52-B489-28E2-C80D-27CB3AF99BD3}"/>
              </a:ext>
            </a:extLst>
          </p:cNvPr>
          <p:cNvSpPr/>
          <p:nvPr/>
        </p:nvSpPr>
        <p:spPr>
          <a:xfrm>
            <a:off x="8522579" y="2890132"/>
            <a:ext cx="1885909" cy="253735"/>
          </a:xfrm>
          <a:prstGeom prst="round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55"/>
          </a:p>
        </p:txBody>
      </p:sp>
    </p:spTree>
    <p:extLst>
      <p:ext uri="{BB962C8B-B14F-4D97-AF65-F5344CB8AC3E}">
        <p14:creationId xmlns:p14="http://schemas.microsoft.com/office/powerpoint/2010/main" val="107344643"/>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7A2C4-1AC6-B2C7-1846-05141D290816}"/>
              </a:ext>
            </a:extLst>
          </p:cNvPr>
          <p:cNvSpPr>
            <a:spLocks noGrp="1"/>
          </p:cNvSpPr>
          <p:nvPr>
            <p:ph type="title"/>
          </p:nvPr>
        </p:nvSpPr>
        <p:spPr>
          <a:xfrm>
            <a:off x="2152089" y="70008"/>
            <a:ext cx="7884646" cy="905234"/>
          </a:xfrm>
        </p:spPr>
        <p:txBody>
          <a:bodyPr/>
          <a:lstStyle/>
          <a:p>
            <a:r>
              <a:rPr lang="en-US" sz="4000" dirty="0"/>
              <a:t>Common Gene Regulatory Networks</a:t>
            </a:r>
          </a:p>
        </p:txBody>
      </p:sp>
      <p:pic>
        <p:nvPicPr>
          <p:cNvPr id="5" name="Picture 4">
            <a:extLst>
              <a:ext uri="{FF2B5EF4-FFF2-40B4-BE49-F238E27FC236}">
                <a16:creationId xmlns:a16="http://schemas.microsoft.com/office/drawing/2014/main" id="{AE0327F8-82E3-EEA5-E831-DD0F9715F46F}"/>
              </a:ext>
            </a:extLst>
          </p:cNvPr>
          <p:cNvPicPr>
            <a:picLocks noChangeAspect="1"/>
          </p:cNvPicPr>
          <p:nvPr/>
        </p:nvPicPr>
        <p:blipFill>
          <a:blip r:embed="rId3"/>
          <a:stretch>
            <a:fillRect/>
          </a:stretch>
        </p:blipFill>
        <p:spPr>
          <a:xfrm>
            <a:off x="2006238" y="837406"/>
            <a:ext cx="8398867" cy="5010505"/>
          </a:xfrm>
          <a:prstGeom prst="rect">
            <a:avLst/>
          </a:prstGeom>
        </p:spPr>
      </p:pic>
      <p:sp>
        <p:nvSpPr>
          <p:cNvPr id="7" name="TextBox 6">
            <a:extLst>
              <a:ext uri="{FF2B5EF4-FFF2-40B4-BE49-F238E27FC236}">
                <a16:creationId xmlns:a16="http://schemas.microsoft.com/office/drawing/2014/main" id="{0AE390BB-6A80-0BFD-80EE-7784CC8997A6}"/>
              </a:ext>
            </a:extLst>
          </p:cNvPr>
          <p:cNvSpPr txBox="1"/>
          <p:nvPr/>
        </p:nvSpPr>
        <p:spPr>
          <a:xfrm>
            <a:off x="7871561" y="3686887"/>
            <a:ext cx="4330348" cy="1169551"/>
          </a:xfrm>
          <a:prstGeom prst="rect">
            <a:avLst/>
          </a:prstGeom>
          <a:noFill/>
        </p:spPr>
        <p:txBody>
          <a:bodyPr wrap="square" rtlCol="0">
            <a:spAutoFit/>
          </a:bodyPr>
          <a:lstStyle/>
          <a:p>
            <a:r>
              <a:rPr lang="en-US" sz="1400" dirty="0"/>
              <a:t>30 genes submitted to </a:t>
            </a:r>
            <a:r>
              <a:rPr lang="en-US" sz="1400" dirty="0" err="1"/>
              <a:t>Reactome’s</a:t>
            </a:r>
            <a:r>
              <a:rPr lang="en-US" sz="1400" dirty="0"/>
              <a:t> pathway enrichment analysis: </a:t>
            </a:r>
            <a:r>
              <a:rPr lang="en-US" sz="1400" dirty="0">
                <a:hlinkClick r:id="rId4"/>
              </a:rPr>
              <a:t>https://reactome.org/reacfoam/?species=48887&amp;color=COPPER&amp;analysis=MjAyMzA2MTUwMDI4MDhfNDU0NA==&amp;resource=TOTAL</a:t>
            </a:r>
            <a:r>
              <a:rPr lang="en-US" sz="1400" dirty="0"/>
              <a:t> </a:t>
            </a:r>
          </a:p>
        </p:txBody>
      </p:sp>
      <p:sp>
        <p:nvSpPr>
          <p:cNvPr id="8" name="Freeform 7">
            <a:extLst>
              <a:ext uri="{FF2B5EF4-FFF2-40B4-BE49-F238E27FC236}">
                <a16:creationId xmlns:a16="http://schemas.microsoft.com/office/drawing/2014/main" id="{3DF14ADB-EEF4-8CD9-83A3-26117A7FFA9A}"/>
              </a:ext>
            </a:extLst>
          </p:cNvPr>
          <p:cNvSpPr/>
          <p:nvPr/>
        </p:nvSpPr>
        <p:spPr>
          <a:xfrm>
            <a:off x="2239211" y="1061481"/>
            <a:ext cx="8015833" cy="4660893"/>
          </a:xfrm>
          <a:custGeom>
            <a:avLst/>
            <a:gdLst>
              <a:gd name="connsiteX0" fmla="*/ 4636823 w 9309623"/>
              <a:gd name="connsiteY0" fmla="*/ 1756800 h 5248800"/>
              <a:gd name="connsiteX1" fmla="*/ 4636823 w 9309623"/>
              <a:gd name="connsiteY1" fmla="*/ 1756800 h 5248800"/>
              <a:gd name="connsiteX2" fmla="*/ 4831223 w 9309623"/>
              <a:gd name="connsiteY2" fmla="*/ 1396800 h 5248800"/>
              <a:gd name="connsiteX3" fmla="*/ 4953623 w 9309623"/>
              <a:gd name="connsiteY3" fmla="*/ 1087200 h 5248800"/>
              <a:gd name="connsiteX4" fmla="*/ 4975223 w 9309623"/>
              <a:gd name="connsiteY4" fmla="*/ 1036800 h 5248800"/>
              <a:gd name="connsiteX5" fmla="*/ 4996823 w 9309623"/>
              <a:gd name="connsiteY5" fmla="*/ 993600 h 5248800"/>
              <a:gd name="connsiteX6" fmla="*/ 5004023 w 9309623"/>
              <a:gd name="connsiteY6" fmla="*/ 964800 h 5248800"/>
              <a:gd name="connsiteX7" fmla="*/ 5018423 w 9309623"/>
              <a:gd name="connsiteY7" fmla="*/ 943200 h 5248800"/>
              <a:gd name="connsiteX8" fmla="*/ 5025623 w 9309623"/>
              <a:gd name="connsiteY8" fmla="*/ 921600 h 5248800"/>
              <a:gd name="connsiteX9" fmla="*/ 5047223 w 9309623"/>
              <a:gd name="connsiteY9" fmla="*/ 885600 h 5248800"/>
              <a:gd name="connsiteX10" fmla="*/ 5061623 w 9309623"/>
              <a:gd name="connsiteY10" fmla="*/ 842400 h 5248800"/>
              <a:gd name="connsiteX11" fmla="*/ 5083223 w 9309623"/>
              <a:gd name="connsiteY11" fmla="*/ 799200 h 5248800"/>
              <a:gd name="connsiteX12" fmla="*/ 5112023 w 9309623"/>
              <a:gd name="connsiteY12" fmla="*/ 727200 h 5248800"/>
              <a:gd name="connsiteX13" fmla="*/ 5119223 w 9309623"/>
              <a:gd name="connsiteY13" fmla="*/ 705600 h 5248800"/>
              <a:gd name="connsiteX14" fmla="*/ 5133623 w 9309623"/>
              <a:gd name="connsiteY14" fmla="*/ 676800 h 5248800"/>
              <a:gd name="connsiteX15" fmla="*/ 5148023 w 9309623"/>
              <a:gd name="connsiteY15" fmla="*/ 633600 h 5248800"/>
              <a:gd name="connsiteX16" fmla="*/ 5155223 w 9309623"/>
              <a:gd name="connsiteY16" fmla="*/ 612000 h 5248800"/>
              <a:gd name="connsiteX17" fmla="*/ 5162423 w 9309623"/>
              <a:gd name="connsiteY17" fmla="*/ 576000 h 5248800"/>
              <a:gd name="connsiteX18" fmla="*/ 5184023 w 9309623"/>
              <a:gd name="connsiteY18" fmla="*/ 532800 h 5248800"/>
              <a:gd name="connsiteX19" fmla="*/ 5212823 w 9309623"/>
              <a:gd name="connsiteY19" fmla="*/ 432000 h 5248800"/>
              <a:gd name="connsiteX20" fmla="*/ 5256023 w 9309623"/>
              <a:gd name="connsiteY20" fmla="*/ 338400 h 5248800"/>
              <a:gd name="connsiteX21" fmla="*/ 5284823 w 9309623"/>
              <a:gd name="connsiteY21" fmla="*/ 273600 h 5248800"/>
              <a:gd name="connsiteX22" fmla="*/ 5320823 w 9309623"/>
              <a:gd name="connsiteY22" fmla="*/ 208800 h 5248800"/>
              <a:gd name="connsiteX23" fmla="*/ 5342423 w 9309623"/>
              <a:gd name="connsiteY23" fmla="*/ 180000 h 5248800"/>
              <a:gd name="connsiteX24" fmla="*/ 5378423 w 9309623"/>
              <a:gd name="connsiteY24" fmla="*/ 129600 h 5248800"/>
              <a:gd name="connsiteX25" fmla="*/ 5400023 w 9309623"/>
              <a:gd name="connsiteY25" fmla="*/ 115200 h 5248800"/>
              <a:gd name="connsiteX26" fmla="*/ 5436023 w 9309623"/>
              <a:gd name="connsiteY26" fmla="*/ 86400 h 5248800"/>
              <a:gd name="connsiteX27" fmla="*/ 5515223 w 9309623"/>
              <a:gd name="connsiteY27" fmla="*/ 43200 h 5248800"/>
              <a:gd name="connsiteX28" fmla="*/ 5594423 w 9309623"/>
              <a:gd name="connsiteY28" fmla="*/ 36000 h 5248800"/>
              <a:gd name="connsiteX29" fmla="*/ 5997623 w 9309623"/>
              <a:gd name="connsiteY29" fmla="*/ 50400 h 5248800"/>
              <a:gd name="connsiteX30" fmla="*/ 6184823 w 9309623"/>
              <a:gd name="connsiteY30" fmla="*/ 57600 h 5248800"/>
              <a:gd name="connsiteX31" fmla="*/ 6372023 w 9309623"/>
              <a:gd name="connsiteY31" fmla="*/ 72000 h 5248800"/>
              <a:gd name="connsiteX32" fmla="*/ 6472823 w 9309623"/>
              <a:gd name="connsiteY32" fmla="*/ 79200 h 5248800"/>
              <a:gd name="connsiteX33" fmla="*/ 6688823 w 9309623"/>
              <a:gd name="connsiteY33" fmla="*/ 122400 h 5248800"/>
              <a:gd name="connsiteX34" fmla="*/ 6883223 w 9309623"/>
              <a:gd name="connsiteY34" fmla="*/ 165600 h 5248800"/>
              <a:gd name="connsiteX35" fmla="*/ 6976823 w 9309623"/>
              <a:gd name="connsiteY35" fmla="*/ 187200 h 5248800"/>
              <a:gd name="connsiteX36" fmla="*/ 7063223 w 9309623"/>
              <a:gd name="connsiteY36" fmla="*/ 194400 h 5248800"/>
              <a:gd name="connsiteX37" fmla="*/ 7128023 w 9309623"/>
              <a:gd name="connsiteY37" fmla="*/ 208800 h 5248800"/>
              <a:gd name="connsiteX38" fmla="*/ 7272023 w 9309623"/>
              <a:gd name="connsiteY38" fmla="*/ 230400 h 5248800"/>
              <a:gd name="connsiteX39" fmla="*/ 7329623 w 9309623"/>
              <a:gd name="connsiteY39" fmla="*/ 244800 h 5248800"/>
              <a:gd name="connsiteX40" fmla="*/ 7380023 w 9309623"/>
              <a:gd name="connsiteY40" fmla="*/ 259200 h 5248800"/>
              <a:gd name="connsiteX41" fmla="*/ 7437623 w 9309623"/>
              <a:gd name="connsiteY41" fmla="*/ 266400 h 5248800"/>
              <a:gd name="connsiteX42" fmla="*/ 7488023 w 9309623"/>
              <a:gd name="connsiteY42" fmla="*/ 280800 h 5248800"/>
              <a:gd name="connsiteX43" fmla="*/ 7581623 w 9309623"/>
              <a:gd name="connsiteY43" fmla="*/ 295200 h 5248800"/>
              <a:gd name="connsiteX44" fmla="*/ 7704023 w 9309623"/>
              <a:gd name="connsiteY44" fmla="*/ 331200 h 5248800"/>
              <a:gd name="connsiteX45" fmla="*/ 7920023 w 9309623"/>
              <a:gd name="connsiteY45" fmla="*/ 388800 h 5248800"/>
              <a:gd name="connsiteX46" fmla="*/ 8049623 w 9309623"/>
              <a:gd name="connsiteY46" fmla="*/ 432000 h 5248800"/>
              <a:gd name="connsiteX47" fmla="*/ 8107223 w 9309623"/>
              <a:gd name="connsiteY47" fmla="*/ 460800 h 5248800"/>
              <a:gd name="connsiteX48" fmla="*/ 8215223 w 9309623"/>
              <a:gd name="connsiteY48" fmla="*/ 504000 h 5248800"/>
              <a:gd name="connsiteX49" fmla="*/ 8265623 w 9309623"/>
              <a:gd name="connsiteY49" fmla="*/ 532800 h 5248800"/>
              <a:gd name="connsiteX50" fmla="*/ 8301623 w 9309623"/>
              <a:gd name="connsiteY50" fmla="*/ 547200 h 5248800"/>
              <a:gd name="connsiteX51" fmla="*/ 8337623 w 9309623"/>
              <a:gd name="connsiteY51" fmla="*/ 568800 h 5248800"/>
              <a:gd name="connsiteX52" fmla="*/ 8373623 w 9309623"/>
              <a:gd name="connsiteY52" fmla="*/ 583200 h 5248800"/>
              <a:gd name="connsiteX53" fmla="*/ 8445623 w 9309623"/>
              <a:gd name="connsiteY53" fmla="*/ 626400 h 5248800"/>
              <a:gd name="connsiteX54" fmla="*/ 8496023 w 9309623"/>
              <a:gd name="connsiteY54" fmla="*/ 655200 h 5248800"/>
              <a:gd name="connsiteX55" fmla="*/ 8560823 w 9309623"/>
              <a:gd name="connsiteY55" fmla="*/ 691200 h 5248800"/>
              <a:gd name="connsiteX56" fmla="*/ 8632823 w 9309623"/>
              <a:gd name="connsiteY56" fmla="*/ 727200 h 5248800"/>
              <a:gd name="connsiteX57" fmla="*/ 8683223 w 9309623"/>
              <a:gd name="connsiteY57" fmla="*/ 763200 h 5248800"/>
              <a:gd name="connsiteX58" fmla="*/ 8755223 w 9309623"/>
              <a:gd name="connsiteY58" fmla="*/ 799200 h 5248800"/>
              <a:gd name="connsiteX59" fmla="*/ 8827223 w 9309623"/>
              <a:gd name="connsiteY59" fmla="*/ 849600 h 5248800"/>
              <a:gd name="connsiteX60" fmla="*/ 8884823 w 9309623"/>
              <a:gd name="connsiteY60" fmla="*/ 885600 h 5248800"/>
              <a:gd name="connsiteX61" fmla="*/ 8928023 w 9309623"/>
              <a:gd name="connsiteY61" fmla="*/ 921600 h 5248800"/>
              <a:gd name="connsiteX62" fmla="*/ 9021623 w 9309623"/>
              <a:gd name="connsiteY62" fmla="*/ 986400 h 5248800"/>
              <a:gd name="connsiteX63" fmla="*/ 9050423 w 9309623"/>
              <a:gd name="connsiteY63" fmla="*/ 1015200 h 5248800"/>
              <a:gd name="connsiteX64" fmla="*/ 9144023 w 9309623"/>
              <a:gd name="connsiteY64" fmla="*/ 1101600 h 5248800"/>
              <a:gd name="connsiteX65" fmla="*/ 9194423 w 9309623"/>
              <a:gd name="connsiteY65" fmla="*/ 1173600 h 5248800"/>
              <a:gd name="connsiteX66" fmla="*/ 9216023 w 9309623"/>
              <a:gd name="connsiteY66" fmla="*/ 1209600 h 5248800"/>
              <a:gd name="connsiteX67" fmla="*/ 9266423 w 9309623"/>
              <a:gd name="connsiteY67" fmla="*/ 1296000 h 5248800"/>
              <a:gd name="connsiteX68" fmla="*/ 9295223 w 9309623"/>
              <a:gd name="connsiteY68" fmla="*/ 1396800 h 5248800"/>
              <a:gd name="connsiteX69" fmla="*/ 9309623 w 9309623"/>
              <a:gd name="connsiteY69" fmla="*/ 1584000 h 5248800"/>
              <a:gd name="connsiteX70" fmla="*/ 9302423 w 9309623"/>
              <a:gd name="connsiteY70" fmla="*/ 1836000 h 5248800"/>
              <a:gd name="connsiteX71" fmla="*/ 9288023 w 9309623"/>
              <a:gd name="connsiteY71" fmla="*/ 2023200 h 5248800"/>
              <a:gd name="connsiteX72" fmla="*/ 9273623 w 9309623"/>
              <a:gd name="connsiteY72" fmla="*/ 2152800 h 5248800"/>
              <a:gd name="connsiteX73" fmla="*/ 9187223 w 9309623"/>
              <a:gd name="connsiteY73" fmla="*/ 2368800 h 5248800"/>
              <a:gd name="connsiteX74" fmla="*/ 9144023 w 9309623"/>
              <a:gd name="connsiteY74" fmla="*/ 2462400 h 5248800"/>
              <a:gd name="connsiteX75" fmla="*/ 9122423 w 9309623"/>
              <a:gd name="connsiteY75" fmla="*/ 2491200 h 5248800"/>
              <a:gd name="connsiteX76" fmla="*/ 9086423 w 9309623"/>
              <a:gd name="connsiteY76" fmla="*/ 2556000 h 5248800"/>
              <a:gd name="connsiteX77" fmla="*/ 9064823 w 9309623"/>
              <a:gd name="connsiteY77" fmla="*/ 2584800 h 5248800"/>
              <a:gd name="connsiteX78" fmla="*/ 9050423 w 9309623"/>
              <a:gd name="connsiteY78" fmla="*/ 2613600 h 5248800"/>
              <a:gd name="connsiteX79" fmla="*/ 9007223 w 9309623"/>
              <a:gd name="connsiteY79" fmla="*/ 2671200 h 5248800"/>
              <a:gd name="connsiteX80" fmla="*/ 8985623 w 9309623"/>
              <a:gd name="connsiteY80" fmla="*/ 2700000 h 5248800"/>
              <a:gd name="connsiteX81" fmla="*/ 8949623 w 9309623"/>
              <a:gd name="connsiteY81" fmla="*/ 2736000 h 5248800"/>
              <a:gd name="connsiteX82" fmla="*/ 8935223 w 9309623"/>
              <a:gd name="connsiteY82" fmla="*/ 2757600 h 5248800"/>
              <a:gd name="connsiteX83" fmla="*/ 8913623 w 9309623"/>
              <a:gd name="connsiteY83" fmla="*/ 2772000 h 5248800"/>
              <a:gd name="connsiteX84" fmla="*/ 8848823 w 9309623"/>
              <a:gd name="connsiteY84" fmla="*/ 2822400 h 5248800"/>
              <a:gd name="connsiteX85" fmla="*/ 8820023 w 9309623"/>
              <a:gd name="connsiteY85" fmla="*/ 2829600 h 5248800"/>
              <a:gd name="connsiteX86" fmla="*/ 8791223 w 9309623"/>
              <a:gd name="connsiteY86" fmla="*/ 2844000 h 5248800"/>
              <a:gd name="connsiteX87" fmla="*/ 8762423 w 9309623"/>
              <a:gd name="connsiteY87" fmla="*/ 2851200 h 5248800"/>
              <a:gd name="connsiteX88" fmla="*/ 8740823 w 9309623"/>
              <a:gd name="connsiteY88" fmla="*/ 2858400 h 5248800"/>
              <a:gd name="connsiteX89" fmla="*/ 8704823 w 9309623"/>
              <a:gd name="connsiteY89" fmla="*/ 2872800 h 5248800"/>
              <a:gd name="connsiteX90" fmla="*/ 8668823 w 9309623"/>
              <a:gd name="connsiteY90" fmla="*/ 2880000 h 5248800"/>
              <a:gd name="connsiteX91" fmla="*/ 8582423 w 9309623"/>
              <a:gd name="connsiteY91" fmla="*/ 2894400 h 5248800"/>
              <a:gd name="connsiteX92" fmla="*/ 8546423 w 9309623"/>
              <a:gd name="connsiteY92" fmla="*/ 2901600 h 5248800"/>
              <a:gd name="connsiteX93" fmla="*/ 8467223 w 9309623"/>
              <a:gd name="connsiteY93" fmla="*/ 2908800 h 5248800"/>
              <a:gd name="connsiteX94" fmla="*/ 8366423 w 9309623"/>
              <a:gd name="connsiteY94" fmla="*/ 2923200 h 5248800"/>
              <a:gd name="connsiteX95" fmla="*/ 8272823 w 9309623"/>
              <a:gd name="connsiteY95" fmla="*/ 2930400 h 5248800"/>
              <a:gd name="connsiteX96" fmla="*/ 7992023 w 9309623"/>
              <a:gd name="connsiteY96" fmla="*/ 2916000 h 5248800"/>
              <a:gd name="connsiteX97" fmla="*/ 7358423 w 9309623"/>
              <a:gd name="connsiteY97" fmla="*/ 2923200 h 5248800"/>
              <a:gd name="connsiteX98" fmla="*/ 7120823 w 9309623"/>
              <a:gd name="connsiteY98" fmla="*/ 2930400 h 5248800"/>
              <a:gd name="connsiteX99" fmla="*/ 6897623 w 9309623"/>
              <a:gd name="connsiteY99" fmla="*/ 2944800 h 5248800"/>
              <a:gd name="connsiteX100" fmla="*/ 6796823 w 9309623"/>
              <a:gd name="connsiteY100" fmla="*/ 2959200 h 5248800"/>
              <a:gd name="connsiteX101" fmla="*/ 6768023 w 9309623"/>
              <a:gd name="connsiteY101" fmla="*/ 2966400 h 5248800"/>
              <a:gd name="connsiteX102" fmla="*/ 6724823 w 9309623"/>
              <a:gd name="connsiteY102" fmla="*/ 2973600 h 5248800"/>
              <a:gd name="connsiteX103" fmla="*/ 6703223 w 9309623"/>
              <a:gd name="connsiteY103" fmla="*/ 2980800 h 5248800"/>
              <a:gd name="connsiteX104" fmla="*/ 6609623 w 9309623"/>
              <a:gd name="connsiteY104" fmla="*/ 2995200 h 5248800"/>
              <a:gd name="connsiteX105" fmla="*/ 6544823 w 9309623"/>
              <a:gd name="connsiteY105" fmla="*/ 3009600 h 5248800"/>
              <a:gd name="connsiteX106" fmla="*/ 6501623 w 9309623"/>
              <a:gd name="connsiteY106" fmla="*/ 3024000 h 5248800"/>
              <a:gd name="connsiteX107" fmla="*/ 6480023 w 9309623"/>
              <a:gd name="connsiteY107" fmla="*/ 3031200 h 5248800"/>
              <a:gd name="connsiteX108" fmla="*/ 6458423 w 9309623"/>
              <a:gd name="connsiteY108" fmla="*/ 3038400 h 5248800"/>
              <a:gd name="connsiteX109" fmla="*/ 6436823 w 9309623"/>
              <a:gd name="connsiteY109" fmla="*/ 3052800 h 5248800"/>
              <a:gd name="connsiteX110" fmla="*/ 6372023 w 9309623"/>
              <a:gd name="connsiteY110" fmla="*/ 3081600 h 5248800"/>
              <a:gd name="connsiteX111" fmla="*/ 6350423 w 9309623"/>
              <a:gd name="connsiteY111" fmla="*/ 3103200 h 5248800"/>
              <a:gd name="connsiteX112" fmla="*/ 6307223 w 9309623"/>
              <a:gd name="connsiteY112" fmla="*/ 3132000 h 5248800"/>
              <a:gd name="connsiteX113" fmla="*/ 6285623 w 9309623"/>
              <a:gd name="connsiteY113" fmla="*/ 3146400 h 5248800"/>
              <a:gd name="connsiteX114" fmla="*/ 6264023 w 9309623"/>
              <a:gd name="connsiteY114" fmla="*/ 3160800 h 5248800"/>
              <a:gd name="connsiteX115" fmla="*/ 6235223 w 9309623"/>
              <a:gd name="connsiteY115" fmla="*/ 3189600 h 5248800"/>
              <a:gd name="connsiteX116" fmla="*/ 6206423 w 9309623"/>
              <a:gd name="connsiteY116" fmla="*/ 3232800 h 5248800"/>
              <a:gd name="connsiteX117" fmla="*/ 6163223 w 9309623"/>
              <a:gd name="connsiteY117" fmla="*/ 3290400 h 5248800"/>
              <a:gd name="connsiteX118" fmla="*/ 6134423 w 9309623"/>
              <a:gd name="connsiteY118" fmla="*/ 3348000 h 5248800"/>
              <a:gd name="connsiteX119" fmla="*/ 6127223 w 9309623"/>
              <a:gd name="connsiteY119" fmla="*/ 3376800 h 5248800"/>
              <a:gd name="connsiteX120" fmla="*/ 6112823 w 9309623"/>
              <a:gd name="connsiteY120" fmla="*/ 3405600 h 5248800"/>
              <a:gd name="connsiteX121" fmla="*/ 6098423 w 9309623"/>
              <a:gd name="connsiteY121" fmla="*/ 3463200 h 5248800"/>
              <a:gd name="connsiteX122" fmla="*/ 6098423 w 9309623"/>
              <a:gd name="connsiteY122" fmla="*/ 3708000 h 5248800"/>
              <a:gd name="connsiteX123" fmla="*/ 6105623 w 9309623"/>
              <a:gd name="connsiteY123" fmla="*/ 3758400 h 5248800"/>
              <a:gd name="connsiteX124" fmla="*/ 6127223 w 9309623"/>
              <a:gd name="connsiteY124" fmla="*/ 3823200 h 5248800"/>
              <a:gd name="connsiteX125" fmla="*/ 6163223 w 9309623"/>
              <a:gd name="connsiteY125" fmla="*/ 3866400 h 5248800"/>
              <a:gd name="connsiteX126" fmla="*/ 6192023 w 9309623"/>
              <a:gd name="connsiteY126" fmla="*/ 3880800 h 5248800"/>
              <a:gd name="connsiteX127" fmla="*/ 6249623 w 9309623"/>
              <a:gd name="connsiteY127" fmla="*/ 3931200 h 5248800"/>
              <a:gd name="connsiteX128" fmla="*/ 6271223 w 9309623"/>
              <a:gd name="connsiteY128" fmla="*/ 3938400 h 5248800"/>
              <a:gd name="connsiteX129" fmla="*/ 6314423 w 9309623"/>
              <a:gd name="connsiteY129" fmla="*/ 3967200 h 5248800"/>
              <a:gd name="connsiteX130" fmla="*/ 6386423 w 9309623"/>
              <a:gd name="connsiteY130" fmla="*/ 4010400 h 5248800"/>
              <a:gd name="connsiteX131" fmla="*/ 6408023 w 9309623"/>
              <a:gd name="connsiteY131" fmla="*/ 4024800 h 5248800"/>
              <a:gd name="connsiteX132" fmla="*/ 6465623 w 9309623"/>
              <a:gd name="connsiteY132" fmla="*/ 4068000 h 5248800"/>
              <a:gd name="connsiteX133" fmla="*/ 6494423 w 9309623"/>
              <a:gd name="connsiteY133" fmla="*/ 4089600 h 5248800"/>
              <a:gd name="connsiteX134" fmla="*/ 6523223 w 9309623"/>
              <a:gd name="connsiteY134" fmla="*/ 4104000 h 5248800"/>
              <a:gd name="connsiteX135" fmla="*/ 6616823 w 9309623"/>
              <a:gd name="connsiteY135" fmla="*/ 4161600 h 5248800"/>
              <a:gd name="connsiteX136" fmla="*/ 6652823 w 9309623"/>
              <a:gd name="connsiteY136" fmla="*/ 4183200 h 5248800"/>
              <a:gd name="connsiteX137" fmla="*/ 6710423 w 9309623"/>
              <a:gd name="connsiteY137" fmla="*/ 4212000 h 5248800"/>
              <a:gd name="connsiteX138" fmla="*/ 6746423 w 9309623"/>
              <a:gd name="connsiteY138" fmla="*/ 4226400 h 5248800"/>
              <a:gd name="connsiteX139" fmla="*/ 6818423 w 9309623"/>
              <a:gd name="connsiteY139" fmla="*/ 4276800 h 5248800"/>
              <a:gd name="connsiteX140" fmla="*/ 6861623 w 9309623"/>
              <a:gd name="connsiteY140" fmla="*/ 4305600 h 5248800"/>
              <a:gd name="connsiteX141" fmla="*/ 6897623 w 9309623"/>
              <a:gd name="connsiteY141" fmla="*/ 4341600 h 5248800"/>
              <a:gd name="connsiteX142" fmla="*/ 6969623 w 9309623"/>
              <a:gd name="connsiteY142" fmla="*/ 4420800 h 5248800"/>
              <a:gd name="connsiteX143" fmla="*/ 7041623 w 9309623"/>
              <a:gd name="connsiteY143" fmla="*/ 4456800 h 5248800"/>
              <a:gd name="connsiteX144" fmla="*/ 7077623 w 9309623"/>
              <a:gd name="connsiteY144" fmla="*/ 4478400 h 5248800"/>
              <a:gd name="connsiteX145" fmla="*/ 7149623 w 9309623"/>
              <a:gd name="connsiteY145" fmla="*/ 4507200 h 5248800"/>
              <a:gd name="connsiteX146" fmla="*/ 7185623 w 9309623"/>
              <a:gd name="connsiteY146" fmla="*/ 4521600 h 5248800"/>
              <a:gd name="connsiteX147" fmla="*/ 7228823 w 9309623"/>
              <a:gd name="connsiteY147" fmla="*/ 4550400 h 5248800"/>
              <a:gd name="connsiteX148" fmla="*/ 7279223 w 9309623"/>
              <a:gd name="connsiteY148" fmla="*/ 4579200 h 5248800"/>
              <a:gd name="connsiteX149" fmla="*/ 7308023 w 9309623"/>
              <a:gd name="connsiteY149" fmla="*/ 4600800 h 5248800"/>
              <a:gd name="connsiteX150" fmla="*/ 7336823 w 9309623"/>
              <a:gd name="connsiteY150" fmla="*/ 4636800 h 5248800"/>
              <a:gd name="connsiteX151" fmla="*/ 7358423 w 9309623"/>
              <a:gd name="connsiteY151" fmla="*/ 4658400 h 5248800"/>
              <a:gd name="connsiteX152" fmla="*/ 7372823 w 9309623"/>
              <a:gd name="connsiteY152" fmla="*/ 4708800 h 5248800"/>
              <a:gd name="connsiteX153" fmla="*/ 7387223 w 9309623"/>
              <a:gd name="connsiteY153" fmla="*/ 4737600 h 5248800"/>
              <a:gd name="connsiteX154" fmla="*/ 7394423 w 9309623"/>
              <a:gd name="connsiteY154" fmla="*/ 4809600 h 5248800"/>
              <a:gd name="connsiteX155" fmla="*/ 7372823 w 9309623"/>
              <a:gd name="connsiteY155" fmla="*/ 4924800 h 5248800"/>
              <a:gd name="connsiteX156" fmla="*/ 7365623 w 9309623"/>
              <a:gd name="connsiteY156" fmla="*/ 4968000 h 5248800"/>
              <a:gd name="connsiteX157" fmla="*/ 7344023 w 9309623"/>
              <a:gd name="connsiteY157" fmla="*/ 5004000 h 5248800"/>
              <a:gd name="connsiteX158" fmla="*/ 7315223 w 9309623"/>
              <a:gd name="connsiteY158" fmla="*/ 5061600 h 5248800"/>
              <a:gd name="connsiteX159" fmla="*/ 7236023 w 9309623"/>
              <a:gd name="connsiteY159" fmla="*/ 5155200 h 5248800"/>
              <a:gd name="connsiteX160" fmla="*/ 7200023 w 9309623"/>
              <a:gd name="connsiteY160" fmla="*/ 5184000 h 5248800"/>
              <a:gd name="connsiteX161" fmla="*/ 7077623 w 9309623"/>
              <a:gd name="connsiteY161" fmla="*/ 5234400 h 5248800"/>
              <a:gd name="connsiteX162" fmla="*/ 6768023 w 9309623"/>
              <a:gd name="connsiteY162" fmla="*/ 5248800 h 5248800"/>
              <a:gd name="connsiteX163" fmla="*/ 6530423 w 9309623"/>
              <a:gd name="connsiteY163" fmla="*/ 5241600 h 5248800"/>
              <a:gd name="connsiteX164" fmla="*/ 6408023 w 9309623"/>
              <a:gd name="connsiteY164" fmla="*/ 5227200 h 5248800"/>
              <a:gd name="connsiteX165" fmla="*/ 6343223 w 9309623"/>
              <a:gd name="connsiteY165" fmla="*/ 5205600 h 5248800"/>
              <a:gd name="connsiteX166" fmla="*/ 6314423 w 9309623"/>
              <a:gd name="connsiteY166" fmla="*/ 5191200 h 5248800"/>
              <a:gd name="connsiteX167" fmla="*/ 6285623 w 9309623"/>
              <a:gd name="connsiteY167" fmla="*/ 5184000 h 5248800"/>
              <a:gd name="connsiteX168" fmla="*/ 6256823 w 9309623"/>
              <a:gd name="connsiteY168" fmla="*/ 5169600 h 5248800"/>
              <a:gd name="connsiteX169" fmla="*/ 6213623 w 9309623"/>
              <a:gd name="connsiteY169" fmla="*/ 5155200 h 5248800"/>
              <a:gd name="connsiteX170" fmla="*/ 6170423 w 9309623"/>
              <a:gd name="connsiteY170" fmla="*/ 5133600 h 5248800"/>
              <a:gd name="connsiteX171" fmla="*/ 5983223 w 9309623"/>
              <a:gd name="connsiteY171" fmla="*/ 5068800 h 5248800"/>
              <a:gd name="connsiteX172" fmla="*/ 5896823 w 9309623"/>
              <a:gd name="connsiteY172" fmla="*/ 5032800 h 5248800"/>
              <a:gd name="connsiteX173" fmla="*/ 5616023 w 9309623"/>
              <a:gd name="connsiteY173" fmla="*/ 4960800 h 5248800"/>
              <a:gd name="connsiteX174" fmla="*/ 5443223 w 9309623"/>
              <a:gd name="connsiteY174" fmla="*/ 4917600 h 5248800"/>
              <a:gd name="connsiteX175" fmla="*/ 5378423 w 9309623"/>
              <a:gd name="connsiteY175" fmla="*/ 4903200 h 5248800"/>
              <a:gd name="connsiteX176" fmla="*/ 5263223 w 9309623"/>
              <a:gd name="connsiteY176" fmla="*/ 4896000 h 5248800"/>
              <a:gd name="connsiteX177" fmla="*/ 5205623 w 9309623"/>
              <a:gd name="connsiteY177" fmla="*/ 4888800 h 5248800"/>
              <a:gd name="connsiteX178" fmla="*/ 4982423 w 9309623"/>
              <a:gd name="connsiteY178" fmla="*/ 4903200 h 5248800"/>
              <a:gd name="connsiteX179" fmla="*/ 4946423 w 9309623"/>
              <a:gd name="connsiteY179" fmla="*/ 4910400 h 5248800"/>
              <a:gd name="connsiteX180" fmla="*/ 4903223 w 9309623"/>
              <a:gd name="connsiteY180" fmla="*/ 4917600 h 5248800"/>
              <a:gd name="connsiteX181" fmla="*/ 4874423 w 9309623"/>
              <a:gd name="connsiteY181" fmla="*/ 4924800 h 5248800"/>
              <a:gd name="connsiteX182" fmla="*/ 4651223 w 9309623"/>
              <a:gd name="connsiteY182" fmla="*/ 4939200 h 5248800"/>
              <a:gd name="connsiteX183" fmla="*/ 4356023 w 9309623"/>
              <a:gd name="connsiteY183" fmla="*/ 4946400 h 5248800"/>
              <a:gd name="connsiteX184" fmla="*/ 4140023 w 9309623"/>
              <a:gd name="connsiteY184" fmla="*/ 4932000 h 5248800"/>
              <a:gd name="connsiteX185" fmla="*/ 4111223 w 9309623"/>
              <a:gd name="connsiteY185" fmla="*/ 4924800 h 5248800"/>
              <a:gd name="connsiteX186" fmla="*/ 4046423 w 9309623"/>
              <a:gd name="connsiteY186" fmla="*/ 4917600 h 5248800"/>
              <a:gd name="connsiteX187" fmla="*/ 3960023 w 9309623"/>
              <a:gd name="connsiteY187" fmla="*/ 4903200 h 5248800"/>
              <a:gd name="connsiteX188" fmla="*/ 3823223 w 9309623"/>
              <a:gd name="connsiteY188" fmla="*/ 4910400 h 5248800"/>
              <a:gd name="connsiteX189" fmla="*/ 3758423 w 9309623"/>
              <a:gd name="connsiteY189" fmla="*/ 4917600 h 5248800"/>
              <a:gd name="connsiteX190" fmla="*/ 3736823 w 9309623"/>
              <a:gd name="connsiteY190" fmla="*/ 4924800 h 5248800"/>
              <a:gd name="connsiteX191" fmla="*/ 3693623 w 9309623"/>
              <a:gd name="connsiteY191" fmla="*/ 4932000 h 5248800"/>
              <a:gd name="connsiteX192" fmla="*/ 3636023 w 9309623"/>
              <a:gd name="connsiteY192" fmla="*/ 4953600 h 5248800"/>
              <a:gd name="connsiteX193" fmla="*/ 3614423 w 9309623"/>
              <a:gd name="connsiteY193" fmla="*/ 4960800 h 5248800"/>
              <a:gd name="connsiteX194" fmla="*/ 3592823 w 9309623"/>
              <a:gd name="connsiteY194" fmla="*/ 4975200 h 5248800"/>
              <a:gd name="connsiteX195" fmla="*/ 3571223 w 9309623"/>
              <a:gd name="connsiteY195" fmla="*/ 4982400 h 5248800"/>
              <a:gd name="connsiteX196" fmla="*/ 3549623 w 9309623"/>
              <a:gd name="connsiteY196" fmla="*/ 4996800 h 5248800"/>
              <a:gd name="connsiteX197" fmla="*/ 3528023 w 9309623"/>
              <a:gd name="connsiteY197" fmla="*/ 5004000 h 5248800"/>
              <a:gd name="connsiteX198" fmla="*/ 3463223 w 9309623"/>
              <a:gd name="connsiteY198" fmla="*/ 5025600 h 5248800"/>
              <a:gd name="connsiteX199" fmla="*/ 3434423 w 9309623"/>
              <a:gd name="connsiteY199" fmla="*/ 5040000 h 5248800"/>
              <a:gd name="connsiteX200" fmla="*/ 3376823 w 9309623"/>
              <a:gd name="connsiteY200" fmla="*/ 5054400 h 5248800"/>
              <a:gd name="connsiteX201" fmla="*/ 3348023 w 9309623"/>
              <a:gd name="connsiteY201" fmla="*/ 5061600 h 5248800"/>
              <a:gd name="connsiteX202" fmla="*/ 3304823 w 9309623"/>
              <a:gd name="connsiteY202" fmla="*/ 5068800 h 5248800"/>
              <a:gd name="connsiteX203" fmla="*/ 3276023 w 9309623"/>
              <a:gd name="connsiteY203" fmla="*/ 5076000 h 5248800"/>
              <a:gd name="connsiteX204" fmla="*/ 3232823 w 9309623"/>
              <a:gd name="connsiteY204" fmla="*/ 5090400 h 5248800"/>
              <a:gd name="connsiteX205" fmla="*/ 3153623 w 9309623"/>
              <a:gd name="connsiteY205" fmla="*/ 5097600 h 5248800"/>
              <a:gd name="connsiteX206" fmla="*/ 3096023 w 9309623"/>
              <a:gd name="connsiteY206" fmla="*/ 5104800 h 5248800"/>
              <a:gd name="connsiteX207" fmla="*/ 3016823 w 9309623"/>
              <a:gd name="connsiteY207" fmla="*/ 5112000 h 5248800"/>
              <a:gd name="connsiteX208" fmla="*/ 2973623 w 9309623"/>
              <a:gd name="connsiteY208" fmla="*/ 5119200 h 5248800"/>
              <a:gd name="connsiteX209" fmla="*/ 2901623 w 9309623"/>
              <a:gd name="connsiteY209" fmla="*/ 5133600 h 5248800"/>
              <a:gd name="connsiteX210" fmla="*/ 2865623 w 9309623"/>
              <a:gd name="connsiteY210" fmla="*/ 5140800 h 5248800"/>
              <a:gd name="connsiteX211" fmla="*/ 2822423 w 9309623"/>
              <a:gd name="connsiteY211" fmla="*/ 5148000 h 5248800"/>
              <a:gd name="connsiteX212" fmla="*/ 2433623 w 9309623"/>
              <a:gd name="connsiteY212" fmla="*/ 5162400 h 5248800"/>
              <a:gd name="connsiteX213" fmla="*/ 2196023 w 9309623"/>
              <a:gd name="connsiteY213" fmla="*/ 5176800 h 5248800"/>
              <a:gd name="connsiteX214" fmla="*/ 2124023 w 9309623"/>
              <a:gd name="connsiteY214" fmla="*/ 5198400 h 5248800"/>
              <a:gd name="connsiteX215" fmla="*/ 2037623 w 9309623"/>
              <a:gd name="connsiteY215" fmla="*/ 5234400 h 5248800"/>
              <a:gd name="connsiteX216" fmla="*/ 2016023 w 9309623"/>
              <a:gd name="connsiteY216" fmla="*/ 5248800 h 5248800"/>
              <a:gd name="connsiteX217" fmla="*/ 1972823 w 9309623"/>
              <a:gd name="connsiteY217" fmla="*/ 5212800 h 5248800"/>
              <a:gd name="connsiteX218" fmla="*/ 1922423 w 9309623"/>
              <a:gd name="connsiteY218" fmla="*/ 5184000 h 5248800"/>
              <a:gd name="connsiteX219" fmla="*/ 1893623 w 9309623"/>
              <a:gd name="connsiteY219" fmla="*/ 5155200 h 5248800"/>
              <a:gd name="connsiteX220" fmla="*/ 1872023 w 9309623"/>
              <a:gd name="connsiteY220" fmla="*/ 5148000 h 5248800"/>
              <a:gd name="connsiteX221" fmla="*/ 1843223 w 9309623"/>
              <a:gd name="connsiteY221" fmla="*/ 5104800 h 5248800"/>
              <a:gd name="connsiteX222" fmla="*/ 1836023 w 9309623"/>
              <a:gd name="connsiteY222" fmla="*/ 5040000 h 5248800"/>
              <a:gd name="connsiteX223" fmla="*/ 1843223 w 9309623"/>
              <a:gd name="connsiteY223" fmla="*/ 5011200 h 5248800"/>
              <a:gd name="connsiteX224" fmla="*/ 1857623 w 9309623"/>
              <a:gd name="connsiteY224" fmla="*/ 4939200 h 5248800"/>
              <a:gd name="connsiteX225" fmla="*/ 1944023 w 9309623"/>
              <a:gd name="connsiteY225" fmla="*/ 4766400 h 5248800"/>
              <a:gd name="connsiteX226" fmla="*/ 2095223 w 9309623"/>
              <a:gd name="connsiteY226" fmla="*/ 4536000 h 5248800"/>
              <a:gd name="connsiteX227" fmla="*/ 2174423 w 9309623"/>
              <a:gd name="connsiteY227" fmla="*/ 4485600 h 5248800"/>
              <a:gd name="connsiteX228" fmla="*/ 2203223 w 9309623"/>
              <a:gd name="connsiteY228" fmla="*/ 4471200 h 5248800"/>
              <a:gd name="connsiteX229" fmla="*/ 2232023 w 9309623"/>
              <a:gd name="connsiteY229" fmla="*/ 4464000 h 5248800"/>
              <a:gd name="connsiteX230" fmla="*/ 2268023 w 9309623"/>
              <a:gd name="connsiteY230" fmla="*/ 4449600 h 5248800"/>
              <a:gd name="connsiteX231" fmla="*/ 2318423 w 9309623"/>
              <a:gd name="connsiteY231" fmla="*/ 4435200 h 5248800"/>
              <a:gd name="connsiteX232" fmla="*/ 2433623 w 9309623"/>
              <a:gd name="connsiteY232" fmla="*/ 4392000 h 5248800"/>
              <a:gd name="connsiteX233" fmla="*/ 2570423 w 9309623"/>
              <a:gd name="connsiteY233" fmla="*/ 4348800 h 5248800"/>
              <a:gd name="connsiteX234" fmla="*/ 2613623 w 9309623"/>
              <a:gd name="connsiteY234" fmla="*/ 4334400 h 5248800"/>
              <a:gd name="connsiteX235" fmla="*/ 2656823 w 9309623"/>
              <a:gd name="connsiteY235" fmla="*/ 4312800 h 5248800"/>
              <a:gd name="connsiteX236" fmla="*/ 2714423 w 9309623"/>
              <a:gd name="connsiteY236" fmla="*/ 4298400 h 5248800"/>
              <a:gd name="connsiteX237" fmla="*/ 2764823 w 9309623"/>
              <a:gd name="connsiteY237" fmla="*/ 4262400 h 5248800"/>
              <a:gd name="connsiteX238" fmla="*/ 2786423 w 9309623"/>
              <a:gd name="connsiteY238" fmla="*/ 4240800 h 5248800"/>
              <a:gd name="connsiteX239" fmla="*/ 2808023 w 9309623"/>
              <a:gd name="connsiteY239" fmla="*/ 4226400 h 5248800"/>
              <a:gd name="connsiteX240" fmla="*/ 2844023 w 9309623"/>
              <a:gd name="connsiteY240" fmla="*/ 4176000 h 5248800"/>
              <a:gd name="connsiteX241" fmla="*/ 2865623 w 9309623"/>
              <a:gd name="connsiteY241" fmla="*/ 4154400 h 5248800"/>
              <a:gd name="connsiteX242" fmla="*/ 2901623 w 9309623"/>
              <a:gd name="connsiteY242" fmla="*/ 4082400 h 5248800"/>
              <a:gd name="connsiteX243" fmla="*/ 2930423 w 9309623"/>
              <a:gd name="connsiteY243" fmla="*/ 4039200 h 5248800"/>
              <a:gd name="connsiteX244" fmla="*/ 2944823 w 9309623"/>
              <a:gd name="connsiteY244" fmla="*/ 3988800 h 5248800"/>
              <a:gd name="connsiteX245" fmla="*/ 2959223 w 9309623"/>
              <a:gd name="connsiteY245" fmla="*/ 3945600 h 5248800"/>
              <a:gd name="connsiteX246" fmla="*/ 2959223 w 9309623"/>
              <a:gd name="connsiteY246" fmla="*/ 3729600 h 5248800"/>
              <a:gd name="connsiteX247" fmla="*/ 2944823 w 9309623"/>
              <a:gd name="connsiteY247" fmla="*/ 3679200 h 5248800"/>
              <a:gd name="connsiteX248" fmla="*/ 2923223 w 9309623"/>
              <a:gd name="connsiteY248" fmla="*/ 3650400 h 5248800"/>
              <a:gd name="connsiteX249" fmla="*/ 2908823 w 9309623"/>
              <a:gd name="connsiteY249" fmla="*/ 3621600 h 5248800"/>
              <a:gd name="connsiteX250" fmla="*/ 2887223 w 9309623"/>
              <a:gd name="connsiteY250" fmla="*/ 3592800 h 5248800"/>
              <a:gd name="connsiteX251" fmla="*/ 2851223 w 9309623"/>
              <a:gd name="connsiteY251" fmla="*/ 3535200 h 5248800"/>
              <a:gd name="connsiteX252" fmla="*/ 2808023 w 9309623"/>
              <a:gd name="connsiteY252" fmla="*/ 3492000 h 5248800"/>
              <a:gd name="connsiteX253" fmla="*/ 2779223 w 9309623"/>
              <a:gd name="connsiteY253" fmla="*/ 3463200 h 5248800"/>
              <a:gd name="connsiteX254" fmla="*/ 2721623 w 9309623"/>
              <a:gd name="connsiteY254" fmla="*/ 3427200 h 5248800"/>
              <a:gd name="connsiteX255" fmla="*/ 2685623 w 9309623"/>
              <a:gd name="connsiteY255" fmla="*/ 3405600 h 5248800"/>
              <a:gd name="connsiteX256" fmla="*/ 2548823 w 9309623"/>
              <a:gd name="connsiteY256" fmla="*/ 3348000 h 5248800"/>
              <a:gd name="connsiteX257" fmla="*/ 2289623 w 9309623"/>
              <a:gd name="connsiteY257" fmla="*/ 3276000 h 5248800"/>
              <a:gd name="connsiteX258" fmla="*/ 2160023 w 9309623"/>
              <a:gd name="connsiteY258" fmla="*/ 3261600 h 5248800"/>
              <a:gd name="connsiteX259" fmla="*/ 2095223 w 9309623"/>
              <a:gd name="connsiteY259" fmla="*/ 3254400 h 5248800"/>
              <a:gd name="connsiteX260" fmla="*/ 1908023 w 9309623"/>
              <a:gd name="connsiteY260" fmla="*/ 3261600 h 5248800"/>
              <a:gd name="connsiteX261" fmla="*/ 1648823 w 9309623"/>
              <a:gd name="connsiteY261" fmla="*/ 3276000 h 5248800"/>
              <a:gd name="connsiteX262" fmla="*/ 1591223 w 9309623"/>
              <a:gd name="connsiteY262" fmla="*/ 3283200 h 5248800"/>
              <a:gd name="connsiteX263" fmla="*/ 1526423 w 9309623"/>
              <a:gd name="connsiteY263" fmla="*/ 3290400 h 5248800"/>
              <a:gd name="connsiteX264" fmla="*/ 1440023 w 9309623"/>
              <a:gd name="connsiteY264" fmla="*/ 3304800 h 5248800"/>
              <a:gd name="connsiteX265" fmla="*/ 1080023 w 9309623"/>
              <a:gd name="connsiteY265" fmla="*/ 3326400 h 5248800"/>
              <a:gd name="connsiteX266" fmla="*/ 885623 w 9309623"/>
              <a:gd name="connsiteY266" fmla="*/ 3312000 h 5248800"/>
              <a:gd name="connsiteX267" fmla="*/ 806423 w 9309623"/>
              <a:gd name="connsiteY267" fmla="*/ 3283200 h 5248800"/>
              <a:gd name="connsiteX268" fmla="*/ 763223 w 9309623"/>
              <a:gd name="connsiteY268" fmla="*/ 3276000 h 5248800"/>
              <a:gd name="connsiteX269" fmla="*/ 720023 w 9309623"/>
              <a:gd name="connsiteY269" fmla="*/ 3261600 h 5248800"/>
              <a:gd name="connsiteX270" fmla="*/ 698423 w 9309623"/>
              <a:gd name="connsiteY270" fmla="*/ 3254400 h 5248800"/>
              <a:gd name="connsiteX271" fmla="*/ 669623 w 9309623"/>
              <a:gd name="connsiteY271" fmla="*/ 3240000 h 5248800"/>
              <a:gd name="connsiteX272" fmla="*/ 640823 w 9309623"/>
              <a:gd name="connsiteY272" fmla="*/ 3232800 h 5248800"/>
              <a:gd name="connsiteX273" fmla="*/ 590423 w 9309623"/>
              <a:gd name="connsiteY273" fmla="*/ 3211200 h 5248800"/>
              <a:gd name="connsiteX274" fmla="*/ 554423 w 9309623"/>
              <a:gd name="connsiteY274" fmla="*/ 3189600 h 5248800"/>
              <a:gd name="connsiteX275" fmla="*/ 511223 w 9309623"/>
              <a:gd name="connsiteY275" fmla="*/ 3168000 h 5248800"/>
              <a:gd name="connsiteX276" fmla="*/ 489623 w 9309623"/>
              <a:gd name="connsiteY276" fmla="*/ 3153600 h 5248800"/>
              <a:gd name="connsiteX277" fmla="*/ 374423 w 9309623"/>
              <a:gd name="connsiteY277" fmla="*/ 3074400 h 5248800"/>
              <a:gd name="connsiteX278" fmla="*/ 136823 w 9309623"/>
              <a:gd name="connsiteY278" fmla="*/ 2714400 h 5248800"/>
              <a:gd name="connsiteX279" fmla="*/ 7223 w 9309623"/>
              <a:gd name="connsiteY279" fmla="*/ 2448000 h 5248800"/>
              <a:gd name="connsiteX280" fmla="*/ 14423 w 9309623"/>
              <a:gd name="connsiteY280" fmla="*/ 2268000 h 5248800"/>
              <a:gd name="connsiteX281" fmla="*/ 43223 w 9309623"/>
              <a:gd name="connsiteY281" fmla="*/ 2224800 h 5248800"/>
              <a:gd name="connsiteX282" fmla="*/ 64823 w 9309623"/>
              <a:gd name="connsiteY282" fmla="*/ 2160000 h 5248800"/>
              <a:gd name="connsiteX283" fmla="*/ 72023 w 9309623"/>
              <a:gd name="connsiteY283" fmla="*/ 2138400 h 5248800"/>
              <a:gd name="connsiteX284" fmla="*/ 93623 w 9309623"/>
              <a:gd name="connsiteY284" fmla="*/ 2124000 h 5248800"/>
              <a:gd name="connsiteX285" fmla="*/ 129623 w 9309623"/>
              <a:gd name="connsiteY285" fmla="*/ 2073600 h 5248800"/>
              <a:gd name="connsiteX286" fmla="*/ 172823 w 9309623"/>
              <a:gd name="connsiteY286" fmla="*/ 2030400 h 5248800"/>
              <a:gd name="connsiteX287" fmla="*/ 230423 w 9309623"/>
              <a:gd name="connsiteY287" fmla="*/ 2037600 h 5248800"/>
              <a:gd name="connsiteX288" fmla="*/ 252023 w 9309623"/>
              <a:gd name="connsiteY288" fmla="*/ 2052000 h 5248800"/>
              <a:gd name="connsiteX289" fmla="*/ 309623 w 9309623"/>
              <a:gd name="connsiteY289" fmla="*/ 2095200 h 5248800"/>
              <a:gd name="connsiteX290" fmla="*/ 338423 w 9309623"/>
              <a:gd name="connsiteY290" fmla="*/ 2124000 h 5248800"/>
              <a:gd name="connsiteX291" fmla="*/ 396023 w 9309623"/>
              <a:gd name="connsiteY291" fmla="*/ 2167200 h 5248800"/>
              <a:gd name="connsiteX292" fmla="*/ 432023 w 9309623"/>
              <a:gd name="connsiteY292" fmla="*/ 2203200 h 5248800"/>
              <a:gd name="connsiteX293" fmla="*/ 475223 w 9309623"/>
              <a:gd name="connsiteY293" fmla="*/ 2246400 h 5248800"/>
              <a:gd name="connsiteX294" fmla="*/ 496823 w 9309623"/>
              <a:gd name="connsiteY294" fmla="*/ 2282400 h 5248800"/>
              <a:gd name="connsiteX295" fmla="*/ 576023 w 9309623"/>
              <a:gd name="connsiteY295" fmla="*/ 2361600 h 5248800"/>
              <a:gd name="connsiteX296" fmla="*/ 597623 w 9309623"/>
              <a:gd name="connsiteY296" fmla="*/ 2390400 h 5248800"/>
              <a:gd name="connsiteX297" fmla="*/ 640823 w 9309623"/>
              <a:gd name="connsiteY297" fmla="*/ 2433600 h 5248800"/>
              <a:gd name="connsiteX298" fmla="*/ 669623 w 9309623"/>
              <a:gd name="connsiteY298" fmla="*/ 2476800 h 5248800"/>
              <a:gd name="connsiteX299" fmla="*/ 684023 w 9309623"/>
              <a:gd name="connsiteY299" fmla="*/ 2498400 h 5248800"/>
              <a:gd name="connsiteX300" fmla="*/ 748823 w 9309623"/>
              <a:gd name="connsiteY300" fmla="*/ 2563200 h 5248800"/>
              <a:gd name="connsiteX301" fmla="*/ 792023 w 9309623"/>
              <a:gd name="connsiteY301" fmla="*/ 2606400 h 5248800"/>
              <a:gd name="connsiteX302" fmla="*/ 813623 w 9309623"/>
              <a:gd name="connsiteY302" fmla="*/ 2628000 h 5248800"/>
              <a:gd name="connsiteX303" fmla="*/ 828023 w 9309623"/>
              <a:gd name="connsiteY303" fmla="*/ 2649600 h 5248800"/>
              <a:gd name="connsiteX304" fmla="*/ 878423 w 9309623"/>
              <a:gd name="connsiteY304" fmla="*/ 2700000 h 5248800"/>
              <a:gd name="connsiteX305" fmla="*/ 921623 w 9309623"/>
              <a:gd name="connsiteY305" fmla="*/ 2757600 h 5248800"/>
              <a:gd name="connsiteX306" fmla="*/ 964823 w 9309623"/>
              <a:gd name="connsiteY306" fmla="*/ 2800800 h 5248800"/>
              <a:gd name="connsiteX307" fmla="*/ 1000823 w 9309623"/>
              <a:gd name="connsiteY307" fmla="*/ 2822400 h 5248800"/>
              <a:gd name="connsiteX308" fmla="*/ 1058423 w 9309623"/>
              <a:gd name="connsiteY308" fmla="*/ 2865600 h 5248800"/>
              <a:gd name="connsiteX309" fmla="*/ 1080023 w 9309623"/>
              <a:gd name="connsiteY309" fmla="*/ 2880000 h 5248800"/>
              <a:gd name="connsiteX310" fmla="*/ 1101623 w 9309623"/>
              <a:gd name="connsiteY310" fmla="*/ 2887200 h 5248800"/>
              <a:gd name="connsiteX311" fmla="*/ 1123223 w 9309623"/>
              <a:gd name="connsiteY311" fmla="*/ 2901600 h 5248800"/>
              <a:gd name="connsiteX312" fmla="*/ 1144823 w 9309623"/>
              <a:gd name="connsiteY312" fmla="*/ 2908800 h 5248800"/>
              <a:gd name="connsiteX313" fmla="*/ 1166423 w 9309623"/>
              <a:gd name="connsiteY313" fmla="*/ 2923200 h 5248800"/>
              <a:gd name="connsiteX314" fmla="*/ 1216823 w 9309623"/>
              <a:gd name="connsiteY314" fmla="*/ 2937600 h 5248800"/>
              <a:gd name="connsiteX315" fmla="*/ 1238423 w 9309623"/>
              <a:gd name="connsiteY315" fmla="*/ 2952000 h 5248800"/>
              <a:gd name="connsiteX316" fmla="*/ 1274423 w 9309623"/>
              <a:gd name="connsiteY316" fmla="*/ 2959200 h 5248800"/>
              <a:gd name="connsiteX317" fmla="*/ 1310423 w 9309623"/>
              <a:gd name="connsiteY317" fmla="*/ 2973600 h 5248800"/>
              <a:gd name="connsiteX318" fmla="*/ 1332023 w 9309623"/>
              <a:gd name="connsiteY318" fmla="*/ 2980800 h 5248800"/>
              <a:gd name="connsiteX319" fmla="*/ 1382423 w 9309623"/>
              <a:gd name="connsiteY319" fmla="*/ 3009600 h 5248800"/>
              <a:gd name="connsiteX320" fmla="*/ 1418423 w 9309623"/>
              <a:gd name="connsiteY320" fmla="*/ 3016800 h 5248800"/>
              <a:gd name="connsiteX321" fmla="*/ 1454423 w 9309623"/>
              <a:gd name="connsiteY321" fmla="*/ 3031200 h 5248800"/>
              <a:gd name="connsiteX322" fmla="*/ 1483223 w 9309623"/>
              <a:gd name="connsiteY322" fmla="*/ 3038400 h 5248800"/>
              <a:gd name="connsiteX323" fmla="*/ 1526423 w 9309623"/>
              <a:gd name="connsiteY323" fmla="*/ 3052800 h 5248800"/>
              <a:gd name="connsiteX324" fmla="*/ 1584023 w 9309623"/>
              <a:gd name="connsiteY324" fmla="*/ 3060000 h 5248800"/>
              <a:gd name="connsiteX325" fmla="*/ 1641623 w 9309623"/>
              <a:gd name="connsiteY325" fmla="*/ 3074400 h 5248800"/>
              <a:gd name="connsiteX326" fmla="*/ 1713623 w 9309623"/>
              <a:gd name="connsiteY326" fmla="*/ 3088800 h 5248800"/>
              <a:gd name="connsiteX327" fmla="*/ 1872023 w 9309623"/>
              <a:gd name="connsiteY327" fmla="*/ 3110400 h 5248800"/>
              <a:gd name="connsiteX328" fmla="*/ 2217623 w 9309623"/>
              <a:gd name="connsiteY328" fmla="*/ 3103200 h 5248800"/>
              <a:gd name="connsiteX329" fmla="*/ 2253623 w 9309623"/>
              <a:gd name="connsiteY329" fmla="*/ 3088800 h 5248800"/>
              <a:gd name="connsiteX330" fmla="*/ 2347223 w 9309623"/>
              <a:gd name="connsiteY330" fmla="*/ 3038400 h 5248800"/>
              <a:gd name="connsiteX331" fmla="*/ 2397623 w 9309623"/>
              <a:gd name="connsiteY331" fmla="*/ 2966400 h 5248800"/>
              <a:gd name="connsiteX332" fmla="*/ 2426423 w 9309623"/>
              <a:gd name="connsiteY332" fmla="*/ 2916000 h 5248800"/>
              <a:gd name="connsiteX333" fmla="*/ 2440823 w 9309623"/>
              <a:gd name="connsiteY333" fmla="*/ 2872800 h 5248800"/>
              <a:gd name="connsiteX334" fmla="*/ 2440823 w 9309623"/>
              <a:gd name="connsiteY334" fmla="*/ 2671200 h 5248800"/>
              <a:gd name="connsiteX335" fmla="*/ 2433623 w 9309623"/>
              <a:gd name="connsiteY335" fmla="*/ 2620800 h 5248800"/>
              <a:gd name="connsiteX336" fmla="*/ 2412023 w 9309623"/>
              <a:gd name="connsiteY336" fmla="*/ 2570400 h 5248800"/>
              <a:gd name="connsiteX337" fmla="*/ 2332823 w 9309623"/>
              <a:gd name="connsiteY337" fmla="*/ 2455200 h 5248800"/>
              <a:gd name="connsiteX338" fmla="*/ 2296823 w 9309623"/>
              <a:gd name="connsiteY338" fmla="*/ 2419200 h 5248800"/>
              <a:gd name="connsiteX339" fmla="*/ 2246423 w 9309623"/>
              <a:gd name="connsiteY339" fmla="*/ 2383200 h 5248800"/>
              <a:gd name="connsiteX340" fmla="*/ 2124023 w 9309623"/>
              <a:gd name="connsiteY340" fmla="*/ 2289600 h 5248800"/>
              <a:gd name="connsiteX341" fmla="*/ 2059223 w 9309623"/>
              <a:gd name="connsiteY341" fmla="*/ 2260800 h 5248800"/>
              <a:gd name="connsiteX342" fmla="*/ 1922423 w 9309623"/>
              <a:gd name="connsiteY342" fmla="*/ 2196000 h 5248800"/>
              <a:gd name="connsiteX343" fmla="*/ 1872023 w 9309623"/>
              <a:gd name="connsiteY343" fmla="*/ 2188800 h 5248800"/>
              <a:gd name="connsiteX344" fmla="*/ 1778423 w 9309623"/>
              <a:gd name="connsiteY344" fmla="*/ 2167200 h 5248800"/>
              <a:gd name="connsiteX345" fmla="*/ 1713623 w 9309623"/>
              <a:gd name="connsiteY345" fmla="*/ 2152800 h 5248800"/>
              <a:gd name="connsiteX346" fmla="*/ 1555223 w 9309623"/>
              <a:gd name="connsiteY346" fmla="*/ 2138400 h 5248800"/>
              <a:gd name="connsiteX347" fmla="*/ 1332023 w 9309623"/>
              <a:gd name="connsiteY347" fmla="*/ 2124000 h 5248800"/>
              <a:gd name="connsiteX348" fmla="*/ 1281623 w 9309623"/>
              <a:gd name="connsiteY348" fmla="*/ 2116800 h 5248800"/>
              <a:gd name="connsiteX349" fmla="*/ 1166423 w 9309623"/>
              <a:gd name="connsiteY349" fmla="*/ 2095200 h 5248800"/>
              <a:gd name="connsiteX350" fmla="*/ 1130423 w 9309623"/>
              <a:gd name="connsiteY350" fmla="*/ 2080800 h 5248800"/>
              <a:gd name="connsiteX351" fmla="*/ 1108823 w 9309623"/>
              <a:gd name="connsiteY351" fmla="*/ 2073600 h 5248800"/>
              <a:gd name="connsiteX352" fmla="*/ 1029623 w 9309623"/>
              <a:gd name="connsiteY352" fmla="*/ 2001600 h 5248800"/>
              <a:gd name="connsiteX353" fmla="*/ 957623 w 9309623"/>
              <a:gd name="connsiteY353" fmla="*/ 1850400 h 5248800"/>
              <a:gd name="connsiteX354" fmla="*/ 921623 w 9309623"/>
              <a:gd name="connsiteY354" fmla="*/ 1756800 h 5248800"/>
              <a:gd name="connsiteX355" fmla="*/ 849623 w 9309623"/>
              <a:gd name="connsiteY355" fmla="*/ 1540800 h 5248800"/>
              <a:gd name="connsiteX356" fmla="*/ 820823 w 9309623"/>
              <a:gd name="connsiteY356" fmla="*/ 1454400 h 5248800"/>
              <a:gd name="connsiteX357" fmla="*/ 813623 w 9309623"/>
              <a:gd name="connsiteY357" fmla="*/ 1389600 h 5248800"/>
              <a:gd name="connsiteX358" fmla="*/ 799223 w 9309623"/>
              <a:gd name="connsiteY358" fmla="*/ 1245600 h 5248800"/>
              <a:gd name="connsiteX359" fmla="*/ 792023 w 9309623"/>
              <a:gd name="connsiteY359" fmla="*/ 1202400 h 5248800"/>
              <a:gd name="connsiteX360" fmla="*/ 806423 w 9309623"/>
              <a:gd name="connsiteY360" fmla="*/ 1130400 h 5248800"/>
              <a:gd name="connsiteX361" fmla="*/ 835223 w 9309623"/>
              <a:gd name="connsiteY361" fmla="*/ 1080000 h 5248800"/>
              <a:gd name="connsiteX362" fmla="*/ 849623 w 9309623"/>
              <a:gd name="connsiteY362" fmla="*/ 1051200 h 5248800"/>
              <a:gd name="connsiteX363" fmla="*/ 864023 w 9309623"/>
              <a:gd name="connsiteY363" fmla="*/ 1029600 h 5248800"/>
              <a:gd name="connsiteX364" fmla="*/ 892823 w 9309623"/>
              <a:gd name="connsiteY364" fmla="*/ 972000 h 5248800"/>
              <a:gd name="connsiteX365" fmla="*/ 907223 w 9309623"/>
              <a:gd name="connsiteY365" fmla="*/ 943200 h 5248800"/>
              <a:gd name="connsiteX366" fmla="*/ 936023 w 9309623"/>
              <a:gd name="connsiteY366" fmla="*/ 907200 h 5248800"/>
              <a:gd name="connsiteX367" fmla="*/ 950423 w 9309623"/>
              <a:gd name="connsiteY367" fmla="*/ 878400 h 5248800"/>
              <a:gd name="connsiteX368" fmla="*/ 972023 w 9309623"/>
              <a:gd name="connsiteY368" fmla="*/ 842400 h 5248800"/>
              <a:gd name="connsiteX369" fmla="*/ 986423 w 9309623"/>
              <a:gd name="connsiteY369" fmla="*/ 813600 h 5248800"/>
              <a:gd name="connsiteX370" fmla="*/ 1015223 w 9309623"/>
              <a:gd name="connsiteY370" fmla="*/ 770400 h 5248800"/>
              <a:gd name="connsiteX371" fmla="*/ 1058423 w 9309623"/>
              <a:gd name="connsiteY371" fmla="*/ 727200 h 5248800"/>
              <a:gd name="connsiteX372" fmla="*/ 1094423 w 9309623"/>
              <a:gd name="connsiteY372" fmla="*/ 691200 h 5248800"/>
              <a:gd name="connsiteX373" fmla="*/ 1152023 w 9309623"/>
              <a:gd name="connsiteY373" fmla="*/ 640800 h 5248800"/>
              <a:gd name="connsiteX374" fmla="*/ 1238423 w 9309623"/>
              <a:gd name="connsiteY374" fmla="*/ 619200 h 5248800"/>
              <a:gd name="connsiteX375" fmla="*/ 1296023 w 9309623"/>
              <a:gd name="connsiteY375" fmla="*/ 590400 h 5248800"/>
              <a:gd name="connsiteX376" fmla="*/ 1360823 w 9309623"/>
              <a:gd name="connsiteY376" fmla="*/ 554400 h 5248800"/>
              <a:gd name="connsiteX377" fmla="*/ 1476023 w 9309623"/>
              <a:gd name="connsiteY377" fmla="*/ 496800 h 5248800"/>
              <a:gd name="connsiteX378" fmla="*/ 1526423 w 9309623"/>
              <a:gd name="connsiteY378" fmla="*/ 460800 h 5248800"/>
              <a:gd name="connsiteX379" fmla="*/ 1634423 w 9309623"/>
              <a:gd name="connsiteY379" fmla="*/ 396000 h 5248800"/>
              <a:gd name="connsiteX380" fmla="*/ 1670423 w 9309623"/>
              <a:gd name="connsiteY380" fmla="*/ 374400 h 5248800"/>
              <a:gd name="connsiteX381" fmla="*/ 1720823 w 9309623"/>
              <a:gd name="connsiteY381" fmla="*/ 345600 h 5248800"/>
              <a:gd name="connsiteX382" fmla="*/ 1771223 w 9309623"/>
              <a:gd name="connsiteY382" fmla="*/ 309600 h 5248800"/>
              <a:gd name="connsiteX383" fmla="*/ 1828823 w 9309623"/>
              <a:gd name="connsiteY383" fmla="*/ 280800 h 5248800"/>
              <a:gd name="connsiteX384" fmla="*/ 1886423 w 9309623"/>
              <a:gd name="connsiteY384" fmla="*/ 244800 h 5248800"/>
              <a:gd name="connsiteX385" fmla="*/ 2008823 w 9309623"/>
              <a:gd name="connsiteY385" fmla="*/ 180000 h 5248800"/>
              <a:gd name="connsiteX386" fmla="*/ 2059223 w 9309623"/>
              <a:gd name="connsiteY386" fmla="*/ 151200 h 5248800"/>
              <a:gd name="connsiteX387" fmla="*/ 2109623 w 9309623"/>
              <a:gd name="connsiteY387" fmla="*/ 136800 h 5248800"/>
              <a:gd name="connsiteX388" fmla="*/ 2224823 w 9309623"/>
              <a:gd name="connsiteY388" fmla="*/ 93600 h 5248800"/>
              <a:gd name="connsiteX389" fmla="*/ 2318423 w 9309623"/>
              <a:gd name="connsiteY389" fmla="*/ 57600 h 5248800"/>
              <a:gd name="connsiteX390" fmla="*/ 2354423 w 9309623"/>
              <a:gd name="connsiteY390" fmla="*/ 50400 h 5248800"/>
              <a:gd name="connsiteX391" fmla="*/ 2469623 w 9309623"/>
              <a:gd name="connsiteY391" fmla="*/ 28800 h 5248800"/>
              <a:gd name="connsiteX392" fmla="*/ 2548823 w 9309623"/>
              <a:gd name="connsiteY392" fmla="*/ 14400 h 5248800"/>
              <a:gd name="connsiteX393" fmla="*/ 2649623 w 9309623"/>
              <a:gd name="connsiteY393" fmla="*/ 0 h 5248800"/>
              <a:gd name="connsiteX394" fmla="*/ 3261623 w 9309623"/>
              <a:gd name="connsiteY394" fmla="*/ 7200 h 5248800"/>
              <a:gd name="connsiteX395" fmla="*/ 3412823 w 9309623"/>
              <a:gd name="connsiteY395" fmla="*/ 21600 h 5248800"/>
              <a:gd name="connsiteX396" fmla="*/ 3492023 w 9309623"/>
              <a:gd name="connsiteY396" fmla="*/ 36000 h 5248800"/>
              <a:gd name="connsiteX397" fmla="*/ 3528023 w 9309623"/>
              <a:gd name="connsiteY397" fmla="*/ 43200 h 5248800"/>
              <a:gd name="connsiteX398" fmla="*/ 3628823 w 9309623"/>
              <a:gd name="connsiteY398" fmla="*/ 57600 h 5248800"/>
              <a:gd name="connsiteX399" fmla="*/ 3729623 w 9309623"/>
              <a:gd name="connsiteY399" fmla="*/ 86400 h 5248800"/>
              <a:gd name="connsiteX400" fmla="*/ 3758423 w 9309623"/>
              <a:gd name="connsiteY400" fmla="*/ 93600 h 5248800"/>
              <a:gd name="connsiteX401" fmla="*/ 3780023 w 9309623"/>
              <a:gd name="connsiteY401" fmla="*/ 100800 h 5248800"/>
              <a:gd name="connsiteX402" fmla="*/ 3808823 w 9309623"/>
              <a:gd name="connsiteY402" fmla="*/ 108000 h 5248800"/>
              <a:gd name="connsiteX403" fmla="*/ 3830423 w 9309623"/>
              <a:gd name="connsiteY403" fmla="*/ 115200 h 5248800"/>
              <a:gd name="connsiteX404" fmla="*/ 3902423 w 9309623"/>
              <a:gd name="connsiteY404" fmla="*/ 151200 h 5248800"/>
              <a:gd name="connsiteX405" fmla="*/ 3960023 w 9309623"/>
              <a:gd name="connsiteY405" fmla="*/ 216000 h 5248800"/>
              <a:gd name="connsiteX406" fmla="*/ 3996023 w 9309623"/>
              <a:gd name="connsiteY406" fmla="*/ 259200 h 5248800"/>
              <a:gd name="connsiteX407" fmla="*/ 4003223 w 9309623"/>
              <a:gd name="connsiteY407" fmla="*/ 295200 h 5248800"/>
              <a:gd name="connsiteX408" fmla="*/ 4017623 w 9309623"/>
              <a:gd name="connsiteY408" fmla="*/ 338400 h 5248800"/>
              <a:gd name="connsiteX409" fmla="*/ 4010423 w 9309623"/>
              <a:gd name="connsiteY409" fmla="*/ 532800 h 5248800"/>
              <a:gd name="connsiteX410" fmla="*/ 4003223 w 9309623"/>
              <a:gd name="connsiteY410" fmla="*/ 568800 h 5248800"/>
              <a:gd name="connsiteX411" fmla="*/ 3988823 w 9309623"/>
              <a:gd name="connsiteY411" fmla="*/ 597600 h 5248800"/>
              <a:gd name="connsiteX412" fmla="*/ 3974423 w 9309623"/>
              <a:gd name="connsiteY412" fmla="*/ 633600 h 5248800"/>
              <a:gd name="connsiteX413" fmla="*/ 3902423 w 9309623"/>
              <a:gd name="connsiteY413" fmla="*/ 691200 h 5248800"/>
              <a:gd name="connsiteX414" fmla="*/ 3772823 w 9309623"/>
              <a:gd name="connsiteY414" fmla="*/ 763200 h 5248800"/>
              <a:gd name="connsiteX415" fmla="*/ 3708023 w 9309623"/>
              <a:gd name="connsiteY415" fmla="*/ 777600 h 5248800"/>
              <a:gd name="connsiteX416" fmla="*/ 3657623 w 9309623"/>
              <a:gd name="connsiteY416" fmla="*/ 792000 h 5248800"/>
              <a:gd name="connsiteX417" fmla="*/ 3499223 w 9309623"/>
              <a:gd name="connsiteY417" fmla="*/ 813600 h 5248800"/>
              <a:gd name="connsiteX418" fmla="*/ 3369623 w 9309623"/>
              <a:gd name="connsiteY418" fmla="*/ 828000 h 5248800"/>
              <a:gd name="connsiteX419" fmla="*/ 3232823 w 9309623"/>
              <a:gd name="connsiteY419" fmla="*/ 849600 h 5248800"/>
              <a:gd name="connsiteX420" fmla="*/ 3088823 w 9309623"/>
              <a:gd name="connsiteY420" fmla="*/ 878400 h 5248800"/>
              <a:gd name="connsiteX421" fmla="*/ 3016823 w 9309623"/>
              <a:gd name="connsiteY421" fmla="*/ 892800 h 5248800"/>
              <a:gd name="connsiteX422" fmla="*/ 2887223 w 9309623"/>
              <a:gd name="connsiteY422" fmla="*/ 921600 h 5248800"/>
              <a:gd name="connsiteX423" fmla="*/ 2836823 w 9309623"/>
              <a:gd name="connsiteY423" fmla="*/ 928800 h 5248800"/>
              <a:gd name="connsiteX424" fmla="*/ 2743223 w 9309623"/>
              <a:gd name="connsiteY424" fmla="*/ 950400 h 5248800"/>
              <a:gd name="connsiteX425" fmla="*/ 2700023 w 9309623"/>
              <a:gd name="connsiteY425" fmla="*/ 964800 h 5248800"/>
              <a:gd name="connsiteX426" fmla="*/ 2664023 w 9309623"/>
              <a:gd name="connsiteY426" fmla="*/ 972000 h 5248800"/>
              <a:gd name="connsiteX427" fmla="*/ 2606423 w 9309623"/>
              <a:gd name="connsiteY427" fmla="*/ 986400 h 5248800"/>
              <a:gd name="connsiteX428" fmla="*/ 2548823 w 9309623"/>
              <a:gd name="connsiteY428" fmla="*/ 1000800 h 5248800"/>
              <a:gd name="connsiteX429" fmla="*/ 2520023 w 9309623"/>
              <a:gd name="connsiteY429" fmla="*/ 1008000 h 5248800"/>
              <a:gd name="connsiteX430" fmla="*/ 2476823 w 9309623"/>
              <a:gd name="connsiteY430" fmla="*/ 1022400 h 5248800"/>
              <a:gd name="connsiteX431" fmla="*/ 2455223 w 9309623"/>
              <a:gd name="connsiteY431" fmla="*/ 1029600 h 5248800"/>
              <a:gd name="connsiteX432" fmla="*/ 2412023 w 9309623"/>
              <a:gd name="connsiteY432" fmla="*/ 1036800 h 5248800"/>
              <a:gd name="connsiteX433" fmla="*/ 2383223 w 9309623"/>
              <a:gd name="connsiteY433" fmla="*/ 1058400 h 5248800"/>
              <a:gd name="connsiteX434" fmla="*/ 2332823 w 9309623"/>
              <a:gd name="connsiteY434" fmla="*/ 1080000 h 5248800"/>
              <a:gd name="connsiteX435" fmla="*/ 2296823 w 9309623"/>
              <a:gd name="connsiteY435" fmla="*/ 1108800 h 5248800"/>
              <a:gd name="connsiteX436" fmla="*/ 2253623 w 9309623"/>
              <a:gd name="connsiteY436" fmla="*/ 1137600 h 5248800"/>
              <a:gd name="connsiteX437" fmla="*/ 2224823 w 9309623"/>
              <a:gd name="connsiteY437" fmla="*/ 1173600 h 5248800"/>
              <a:gd name="connsiteX438" fmla="*/ 2203223 w 9309623"/>
              <a:gd name="connsiteY438" fmla="*/ 1188000 h 5248800"/>
              <a:gd name="connsiteX439" fmla="*/ 2167223 w 9309623"/>
              <a:gd name="connsiteY439" fmla="*/ 1216800 h 5248800"/>
              <a:gd name="connsiteX440" fmla="*/ 2145623 w 9309623"/>
              <a:gd name="connsiteY440" fmla="*/ 1231200 h 5248800"/>
              <a:gd name="connsiteX441" fmla="*/ 2095223 w 9309623"/>
              <a:gd name="connsiteY441" fmla="*/ 1288800 h 5248800"/>
              <a:gd name="connsiteX442" fmla="*/ 2066423 w 9309623"/>
              <a:gd name="connsiteY442" fmla="*/ 1317600 h 5248800"/>
              <a:gd name="connsiteX443" fmla="*/ 2037623 w 9309623"/>
              <a:gd name="connsiteY443" fmla="*/ 1360800 h 5248800"/>
              <a:gd name="connsiteX444" fmla="*/ 2023223 w 9309623"/>
              <a:gd name="connsiteY444" fmla="*/ 1382400 h 5248800"/>
              <a:gd name="connsiteX445" fmla="*/ 2008823 w 9309623"/>
              <a:gd name="connsiteY445" fmla="*/ 1404000 h 5248800"/>
              <a:gd name="connsiteX446" fmla="*/ 1994423 w 9309623"/>
              <a:gd name="connsiteY446" fmla="*/ 1425600 h 5248800"/>
              <a:gd name="connsiteX447" fmla="*/ 1980023 w 9309623"/>
              <a:gd name="connsiteY447" fmla="*/ 1468800 h 5248800"/>
              <a:gd name="connsiteX448" fmla="*/ 1965623 w 9309623"/>
              <a:gd name="connsiteY448" fmla="*/ 1497600 h 5248800"/>
              <a:gd name="connsiteX449" fmla="*/ 1958423 w 9309623"/>
              <a:gd name="connsiteY449" fmla="*/ 1526400 h 5248800"/>
              <a:gd name="connsiteX450" fmla="*/ 1944023 w 9309623"/>
              <a:gd name="connsiteY450" fmla="*/ 1569600 h 5248800"/>
              <a:gd name="connsiteX451" fmla="*/ 1929623 w 9309623"/>
              <a:gd name="connsiteY451" fmla="*/ 1627200 h 5248800"/>
              <a:gd name="connsiteX452" fmla="*/ 1915223 w 9309623"/>
              <a:gd name="connsiteY452" fmla="*/ 1706400 h 5248800"/>
              <a:gd name="connsiteX453" fmla="*/ 1929623 w 9309623"/>
              <a:gd name="connsiteY453" fmla="*/ 1908000 h 5248800"/>
              <a:gd name="connsiteX454" fmla="*/ 1936823 w 9309623"/>
              <a:gd name="connsiteY454" fmla="*/ 1929600 h 5248800"/>
              <a:gd name="connsiteX455" fmla="*/ 1972823 w 9309623"/>
              <a:gd name="connsiteY455" fmla="*/ 1965600 h 5248800"/>
              <a:gd name="connsiteX456" fmla="*/ 1994423 w 9309623"/>
              <a:gd name="connsiteY456" fmla="*/ 1987200 h 5248800"/>
              <a:gd name="connsiteX457" fmla="*/ 2059223 w 9309623"/>
              <a:gd name="connsiteY457" fmla="*/ 2023200 h 5248800"/>
              <a:gd name="connsiteX458" fmla="*/ 2109623 w 9309623"/>
              <a:gd name="connsiteY458" fmla="*/ 2044800 h 5248800"/>
              <a:gd name="connsiteX459" fmla="*/ 2224823 w 9309623"/>
              <a:gd name="connsiteY459" fmla="*/ 2059200 h 5248800"/>
              <a:gd name="connsiteX460" fmla="*/ 2260823 w 9309623"/>
              <a:gd name="connsiteY460" fmla="*/ 2066400 h 5248800"/>
              <a:gd name="connsiteX461" fmla="*/ 2304023 w 9309623"/>
              <a:gd name="connsiteY461" fmla="*/ 2073600 h 5248800"/>
              <a:gd name="connsiteX462" fmla="*/ 2419223 w 9309623"/>
              <a:gd name="connsiteY462" fmla="*/ 2088000 h 5248800"/>
              <a:gd name="connsiteX463" fmla="*/ 2527223 w 9309623"/>
              <a:gd name="connsiteY463" fmla="*/ 2102400 h 5248800"/>
              <a:gd name="connsiteX464" fmla="*/ 2779223 w 9309623"/>
              <a:gd name="connsiteY464" fmla="*/ 2116800 h 5248800"/>
              <a:gd name="connsiteX465" fmla="*/ 2973623 w 9309623"/>
              <a:gd name="connsiteY465" fmla="*/ 2124000 h 5248800"/>
              <a:gd name="connsiteX466" fmla="*/ 3074423 w 9309623"/>
              <a:gd name="connsiteY466" fmla="*/ 2116800 h 5248800"/>
              <a:gd name="connsiteX467" fmla="*/ 3218423 w 9309623"/>
              <a:gd name="connsiteY467" fmla="*/ 2109600 h 5248800"/>
              <a:gd name="connsiteX468" fmla="*/ 3290423 w 9309623"/>
              <a:gd name="connsiteY468" fmla="*/ 2095200 h 5248800"/>
              <a:gd name="connsiteX469" fmla="*/ 3326423 w 9309623"/>
              <a:gd name="connsiteY469" fmla="*/ 2088000 h 5248800"/>
              <a:gd name="connsiteX470" fmla="*/ 3362423 w 9309623"/>
              <a:gd name="connsiteY470" fmla="*/ 2080800 h 5248800"/>
              <a:gd name="connsiteX471" fmla="*/ 3391223 w 9309623"/>
              <a:gd name="connsiteY471" fmla="*/ 2073600 h 5248800"/>
              <a:gd name="connsiteX472" fmla="*/ 3420023 w 9309623"/>
              <a:gd name="connsiteY472" fmla="*/ 2059200 h 5248800"/>
              <a:gd name="connsiteX473" fmla="*/ 3448823 w 9309623"/>
              <a:gd name="connsiteY473" fmla="*/ 2052000 h 5248800"/>
              <a:gd name="connsiteX474" fmla="*/ 3513623 w 9309623"/>
              <a:gd name="connsiteY474" fmla="*/ 2030400 h 5248800"/>
              <a:gd name="connsiteX475" fmla="*/ 3535223 w 9309623"/>
              <a:gd name="connsiteY475" fmla="*/ 2023200 h 5248800"/>
              <a:gd name="connsiteX476" fmla="*/ 3607223 w 9309623"/>
              <a:gd name="connsiteY476" fmla="*/ 1994400 h 5248800"/>
              <a:gd name="connsiteX477" fmla="*/ 3628823 w 9309623"/>
              <a:gd name="connsiteY477" fmla="*/ 1987200 h 5248800"/>
              <a:gd name="connsiteX478" fmla="*/ 3657623 w 9309623"/>
              <a:gd name="connsiteY478" fmla="*/ 1980000 h 5248800"/>
              <a:gd name="connsiteX479" fmla="*/ 3700823 w 9309623"/>
              <a:gd name="connsiteY479" fmla="*/ 1965600 h 5248800"/>
              <a:gd name="connsiteX480" fmla="*/ 3722423 w 9309623"/>
              <a:gd name="connsiteY480" fmla="*/ 1958400 h 5248800"/>
              <a:gd name="connsiteX481" fmla="*/ 3751223 w 9309623"/>
              <a:gd name="connsiteY481" fmla="*/ 1951200 h 5248800"/>
              <a:gd name="connsiteX482" fmla="*/ 3823223 w 9309623"/>
              <a:gd name="connsiteY482" fmla="*/ 1936800 h 5248800"/>
              <a:gd name="connsiteX483" fmla="*/ 3859223 w 9309623"/>
              <a:gd name="connsiteY483" fmla="*/ 1929600 h 5248800"/>
              <a:gd name="connsiteX484" fmla="*/ 3888023 w 9309623"/>
              <a:gd name="connsiteY484" fmla="*/ 1922400 h 5248800"/>
              <a:gd name="connsiteX485" fmla="*/ 3960023 w 9309623"/>
              <a:gd name="connsiteY485" fmla="*/ 1908000 h 5248800"/>
              <a:gd name="connsiteX486" fmla="*/ 4089623 w 9309623"/>
              <a:gd name="connsiteY486" fmla="*/ 1922400 h 5248800"/>
              <a:gd name="connsiteX487" fmla="*/ 4111223 w 9309623"/>
              <a:gd name="connsiteY487" fmla="*/ 1936800 h 5248800"/>
              <a:gd name="connsiteX488" fmla="*/ 4161623 w 9309623"/>
              <a:gd name="connsiteY488" fmla="*/ 2001600 h 5248800"/>
              <a:gd name="connsiteX489" fmla="*/ 4168823 w 9309623"/>
              <a:gd name="connsiteY489" fmla="*/ 2023200 h 5248800"/>
              <a:gd name="connsiteX490" fmla="*/ 4183223 w 9309623"/>
              <a:gd name="connsiteY490" fmla="*/ 2052000 h 5248800"/>
              <a:gd name="connsiteX491" fmla="*/ 4190423 w 9309623"/>
              <a:gd name="connsiteY491" fmla="*/ 2080800 h 5248800"/>
              <a:gd name="connsiteX492" fmla="*/ 4212023 w 9309623"/>
              <a:gd name="connsiteY492" fmla="*/ 2138400 h 5248800"/>
              <a:gd name="connsiteX493" fmla="*/ 4226423 w 9309623"/>
              <a:gd name="connsiteY493" fmla="*/ 2253600 h 5248800"/>
              <a:gd name="connsiteX494" fmla="*/ 4219223 w 9309623"/>
              <a:gd name="connsiteY494" fmla="*/ 2361600 h 5248800"/>
              <a:gd name="connsiteX495" fmla="*/ 4204823 w 9309623"/>
              <a:gd name="connsiteY495" fmla="*/ 2685600 h 5248800"/>
              <a:gd name="connsiteX496" fmla="*/ 4190423 w 9309623"/>
              <a:gd name="connsiteY496" fmla="*/ 2800800 h 5248800"/>
              <a:gd name="connsiteX497" fmla="*/ 4176023 w 9309623"/>
              <a:gd name="connsiteY497" fmla="*/ 2937600 h 5248800"/>
              <a:gd name="connsiteX498" fmla="*/ 4161623 w 9309623"/>
              <a:gd name="connsiteY498" fmla="*/ 3067200 h 5248800"/>
              <a:gd name="connsiteX499" fmla="*/ 4154423 w 9309623"/>
              <a:gd name="connsiteY499" fmla="*/ 3124800 h 5248800"/>
              <a:gd name="connsiteX500" fmla="*/ 4147223 w 9309623"/>
              <a:gd name="connsiteY500" fmla="*/ 3153600 h 5248800"/>
              <a:gd name="connsiteX501" fmla="*/ 4140023 w 9309623"/>
              <a:gd name="connsiteY501" fmla="*/ 3189600 h 5248800"/>
              <a:gd name="connsiteX502" fmla="*/ 4125623 w 9309623"/>
              <a:gd name="connsiteY502" fmla="*/ 3290400 h 5248800"/>
              <a:gd name="connsiteX503" fmla="*/ 4118423 w 9309623"/>
              <a:gd name="connsiteY503" fmla="*/ 3333600 h 5248800"/>
              <a:gd name="connsiteX504" fmla="*/ 4125623 w 9309623"/>
              <a:gd name="connsiteY504" fmla="*/ 3456000 h 5248800"/>
              <a:gd name="connsiteX505" fmla="*/ 4147223 w 9309623"/>
              <a:gd name="connsiteY505" fmla="*/ 3470400 h 5248800"/>
              <a:gd name="connsiteX506" fmla="*/ 4190423 w 9309623"/>
              <a:gd name="connsiteY506" fmla="*/ 3484800 h 5248800"/>
              <a:gd name="connsiteX507" fmla="*/ 4212023 w 9309623"/>
              <a:gd name="connsiteY507" fmla="*/ 3492000 h 5248800"/>
              <a:gd name="connsiteX508" fmla="*/ 4233623 w 9309623"/>
              <a:gd name="connsiteY508" fmla="*/ 3499200 h 5248800"/>
              <a:gd name="connsiteX509" fmla="*/ 4384823 w 9309623"/>
              <a:gd name="connsiteY509" fmla="*/ 3492000 h 5248800"/>
              <a:gd name="connsiteX510" fmla="*/ 4456823 w 9309623"/>
              <a:gd name="connsiteY510" fmla="*/ 3477600 h 5248800"/>
              <a:gd name="connsiteX511" fmla="*/ 4492823 w 9309623"/>
              <a:gd name="connsiteY511" fmla="*/ 3470400 h 5248800"/>
              <a:gd name="connsiteX512" fmla="*/ 4528823 w 9309623"/>
              <a:gd name="connsiteY512" fmla="*/ 3456000 h 5248800"/>
              <a:gd name="connsiteX513" fmla="*/ 4572023 w 9309623"/>
              <a:gd name="connsiteY513" fmla="*/ 3441600 h 5248800"/>
              <a:gd name="connsiteX514" fmla="*/ 4593623 w 9309623"/>
              <a:gd name="connsiteY514" fmla="*/ 3434400 h 5248800"/>
              <a:gd name="connsiteX515" fmla="*/ 4622423 w 9309623"/>
              <a:gd name="connsiteY515" fmla="*/ 3420000 h 5248800"/>
              <a:gd name="connsiteX516" fmla="*/ 4644023 w 9309623"/>
              <a:gd name="connsiteY516" fmla="*/ 3391200 h 5248800"/>
              <a:gd name="connsiteX517" fmla="*/ 4644023 w 9309623"/>
              <a:gd name="connsiteY517" fmla="*/ 3304800 h 5248800"/>
              <a:gd name="connsiteX518" fmla="*/ 4636823 w 9309623"/>
              <a:gd name="connsiteY518" fmla="*/ 3232800 h 5248800"/>
              <a:gd name="connsiteX519" fmla="*/ 4629623 w 9309623"/>
              <a:gd name="connsiteY519" fmla="*/ 3182400 h 5248800"/>
              <a:gd name="connsiteX520" fmla="*/ 4600823 w 9309623"/>
              <a:gd name="connsiteY520" fmla="*/ 3110400 h 5248800"/>
              <a:gd name="connsiteX521" fmla="*/ 4586423 w 9309623"/>
              <a:gd name="connsiteY521" fmla="*/ 3088800 h 5248800"/>
              <a:gd name="connsiteX522" fmla="*/ 4564823 w 9309623"/>
              <a:gd name="connsiteY522" fmla="*/ 3074400 h 5248800"/>
              <a:gd name="connsiteX523" fmla="*/ 4464023 w 9309623"/>
              <a:gd name="connsiteY523" fmla="*/ 2988000 h 5248800"/>
              <a:gd name="connsiteX524" fmla="*/ 4449623 w 9309623"/>
              <a:gd name="connsiteY524" fmla="*/ 2959200 h 5248800"/>
              <a:gd name="connsiteX525" fmla="*/ 4435223 w 9309623"/>
              <a:gd name="connsiteY525" fmla="*/ 2923200 h 5248800"/>
              <a:gd name="connsiteX526" fmla="*/ 4420823 w 9309623"/>
              <a:gd name="connsiteY526" fmla="*/ 2872800 h 5248800"/>
              <a:gd name="connsiteX527" fmla="*/ 4406423 w 9309623"/>
              <a:gd name="connsiteY527" fmla="*/ 2793600 h 5248800"/>
              <a:gd name="connsiteX528" fmla="*/ 4406423 w 9309623"/>
              <a:gd name="connsiteY528" fmla="*/ 2253600 h 5248800"/>
              <a:gd name="connsiteX529" fmla="*/ 4420823 w 9309623"/>
              <a:gd name="connsiteY529" fmla="*/ 2102400 h 5248800"/>
              <a:gd name="connsiteX530" fmla="*/ 4428023 w 9309623"/>
              <a:gd name="connsiteY530" fmla="*/ 2080800 h 5248800"/>
              <a:gd name="connsiteX531" fmla="*/ 4442423 w 9309623"/>
              <a:gd name="connsiteY531" fmla="*/ 2008800 h 5248800"/>
              <a:gd name="connsiteX532" fmla="*/ 4456823 w 9309623"/>
              <a:gd name="connsiteY532" fmla="*/ 1980000 h 5248800"/>
              <a:gd name="connsiteX533" fmla="*/ 4464023 w 9309623"/>
              <a:gd name="connsiteY533" fmla="*/ 1958400 h 5248800"/>
              <a:gd name="connsiteX534" fmla="*/ 4485623 w 9309623"/>
              <a:gd name="connsiteY534" fmla="*/ 1936800 h 5248800"/>
              <a:gd name="connsiteX535" fmla="*/ 4521623 w 9309623"/>
              <a:gd name="connsiteY535" fmla="*/ 1879200 h 5248800"/>
              <a:gd name="connsiteX536" fmla="*/ 4536023 w 9309623"/>
              <a:gd name="connsiteY536" fmla="*/ 1857600 h 5248800"/>
              <a:gd name="connsiteX537" fmla="*/ 4557623 w 9309623"/>
              <a:gd name="connsiteY537" fmla="*/ 1821600 h 5248800"/>
              <a:gd name="connsiteX538" fmla="*/ 4593623 w 9309623"/>
              <a:gd name="connsiteY538" fmla="*/ 1778400 h 5248800"/>
              <a:gd name="connsiteX539" fmla="*/ 4636823 w 9309623"/>
              <a:gd name="connsiteY539" fmla="*/ 1756800 h 524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9309623" h="5248800">
                <a:moveTo>
                  <a:pt x="4636823" y="1756800"/>
                </a:moveTo>
                <a:lnTo>
                  <a:pt x="4636823" y="1756800"/>
                </a:lnTo>
                <a:cubicBezTo>
                  <a:pt x="4738984" y="1583126"/>
                  <a:pt x="4715396" y="1628454"/>
                  <a:pt x="4831223" y="1396800"/>
                </a:cubicBezTo>
                <a:cubicBezTo>
                  <a:pt x="4975333" y="1108579"/>
                  <a:pt x="4788561" y="1472345"/>
                  <a:pt x="4953623" y="1087200"/>
                </a:cubicBezTo>
                <a:cubicBezTo>
                  <a:pt x="4960823" y="1070400"/>
                  <a:pt x="4967564" y="1053396"/>
                  <a:pt x="4975223" y="1036800"/>
                </a:cubicBezTo>
                <a:cubicBezTo>
                  <a:pt x="4981970" y="1022182"/>
                  <a:pt x="4990844" y="1008548"/>
                  <a:pt x="4996823" y="993600"/>
                </a:cubicBezTo>
                <a:cubicBezTo>
                  <a:pt x="5000498" y="984412"/>
                  <a:pt x="5000125" y="973895"/>
                  <a:pt x="5004023" y="964800"/>
                </a:cubicBezTo>
                <a:cubicBezTo>
                  <a:pt x="5007432" y="956846"/>
                  <a:pt x="5014553" y="950940"/>
                  <a:pt x="5018423" y="943200"/>
                </a:cubicBezTo>
                <a:cubicBezTo>
                  <a:pt x="5021817" y="936412"/>
                  <a:pt x="5022229" y="928388"/>
                  <a:pt x="5025623" y="921600"/>
                </a:cubicBezTo>
                <a:cubicBezTo>
                  <a:pt x="5031881" y="909083"/>
                  <a:pt x="5041432" y="898340"/>
                  <a:pt x="5047223" y="885600"/>
                </a:cubicBezTo>
                <a:cubicBezTo>
                  <a:pt x="5053504" y="871782"/>
                  <a:pt x="5055785" y="856411"/>
                  <a:pt x="5061623" y="842400"/>
                </a:cubicBezTo>
                <a:cubicBezTo>
                  <a:pt x="5067815" y="827539"/>
                  <a:pt x="5076770" y="813950"/>
                  <a:pt x="5083223" y="799200"/>
                </a:cubicBezTo>
                <a:cubicBezTo>
                  <a:pt x="5093584" y="775518"/>
                  <a:pt x="5103849" y="751722"/>
                  <a:pt x="5112023" y="727200"/>
                </a:cubicBezTo>
                <a:cubicBezTo>
                  <a:pt x="5114423" y="720000"/>
                  <a:pt x="5116233" y="712576"/>
                  <a:pt x="5119223" y="705600"/>
                </a:cubicBezTo>
                <a:cubicBezTo>
                  <a:pt x="5123451" y="695735"/>
                  <a:pt x="5129637" y="686765"/>
                  <a:pt x="5133623" y="676800"/>
                </a:cubicBezTo>
                <a:cubicBezTo>
                  <a:pt x="5139260" y="662707"/>
                  <a:pt x="5143223" y="648000"/>
                  <a:pt x="5148023" y="633600"/>
                </a:cubicBezTo>
                <a:cubicBezTo>
                  <a:pt x="5150423" y="626400"/>
                  <a:pt x="5153735" y="619442"/>
                  <a:pt x="5155223" y="612000"/>
                </a:cubicBezTo>
                <a:cubicBezTo>
                  <a:pt x="5157623" y="600000"/>
                  <a:pt x="5158241" y="587501"/>
                  <a:pt x="5162423" y="576000"/>
                </a:cubicBezTo>
                <a:cubicBezTo>
                  <a:pt x="5167925" y="560870"/>
                  <a:pt x="5178704" y="547996"/>
                  <a:pt x="5184023" y="532800"/>
                </a:cubicBezTo>
                <a:cubicBezTo>
                  <a:pt x="5195567" y="499817"/>
                  <a:pt x="5199845" y="464445"/>
                  <a:pt x="5212823" y="432000"/>
                </a:cubicBezTo>
                <a:cubicBezTo>
                  <a:pt x="5273452" y="280427"/>
                  <a:pt x="5217705" y="405456"/>
                  <a:pt x="5256023" y="338400"/>
                </a:cubicBezTo>
                <a:cubicBezTo>
                  <a:pt x="5273747" y="307382"/>
                  <a:pt x="5269394" y="308316"/>
                  <a:pt x="5284823" y="273600"/>
                </a:cubicBezTo>
                <a:cubicBezTo>
                  <a:pt x="5293973" y="253013"/>
                  <a:pt x="5308706" y="226975"/>
                  <a:pt x="5320823" y="208800"/>
                </a:cubicBezTo>
                <a:cubicBezTo>
                  <a:pt x="5327479" y="198815"/>
                  <a:pt x="5335448" y="189765"/>
                  <a:pt x="5342423" y="180000"/>
                </a:cubicBezTo>
                <a:cubicBezTo>
                  <a:pt x="5352644" y="165691"/>
                  <a:pt x="5366658" y="141365"/>
                  <a:pt x="5378423" y="129600"/>
                </a:cubicBezTo>
                <a:cubicBezTo>
                  <a:pt x="5384542" y="123481"/>
                  <a:pt x="5393100" y="120392"/>
                  <a:pt x="5400023" y="115200"/>
                </a:cubicBezTo>
                <a:cubicBezTo>
                  <a:pt x="5412317" y="105980"/>
                  <a:pt x="5423729" y="95620"/>
                  <a:pt x="5436023" y="86400"/>
                </a:cubicBezTo>
                <a:cubicBezTo>
                  <a:pt x="5454146" y="72808"/>
                  <a:pt x="5502816" y="44328"/>
                  <a:pt x="5515223" y="43200"/>
                </a:cubicBezTo>
                <a:lnTo>
                  <a:pt x="5594423" y="36000"/>
                </a:lnTo>
                <a:lnTo>
                  <a:pt x="5997623" y="50400"/>
                </a:lnTo>
                <a:cubicBezTo>
                  <a:pt x="6060027" y="52683"/>
                  <a:pt x="6122561" y="52811"/>
                  <a:pt x="6184823" y="57600"/>
                </a:cubicBezTo>
                <a:lnTo>
                  <a:pt x="6372023" y="72000"/>
                </a:lnTo>
                <a:lnTo>
                  <a:pt x="6472823" y="79200"/>
                </a:lnTo>
                <a:cubicBezTo>
                  <a:pt x="6544823" y="93600"/>
                  <a:pt x="6617146" y="106472"/>
                  <a:pt x="6688823" y="122400"/>
                </a:cubicBezTo>
                <a:lnTo>
                  <a:pt x="6883223" y="165600"/>
                </a:lnTo>
                <a:cubicBezTo>
                  <a:pt x="6914462" y="172629"/>
                  <a:pt x="6944914" y="184541"/>
                  <a:pt x="6976823" y="187200"/>
                </a:cubicBezTo>
                <a:lnTo>
                  <a:pt x="7063223" y="194400"/>
                </a:lnTo>
                <a:cubicBezTo>
                  <a:pt x="7084823" y="199200"/>
                  <a:pt x="7106167" y="205349"/>
                  <a:pt x="7128023" y="208800"/>
                </a:cubicBezTo>
                <a:cubicBezTo>
                  <a:pt x="7278532" y="232565"/>
                  <a:pt x="7121418" y="196932"/>
                  <a:pt x="7272023" y="230400"/>
                </a:cubicBezTo>
                <a:cubicBezTo>
                  <a:pt x="7291343" y="234693"/>
                  <a:pt x="7310500" y="239701"/>
                  <a:pt x="7329623" y="244800"/>
                </a:cubicBezTo>
                <a:cubicBezTo>
                  <a:pt x="7346505" y="249302"/>
                  <a:pt x="7362890" y="255773"/>
                  <a:pt x="7380023" y="259200"/>
                </a:cubicBezTo>
                <a:cubicBezTo>
                  <a:pt x="7398997" y="262995"/>
                  <a:pt x="7418423" y="264000"/>
                  <a:pt x="7437623" y="266400"/>
                </a:cubicBezTo>
                <a:cubicBezTo>
                  <a:pt x="7454423" y="271200"/>
                  <a:pt x="7470998" y="276871"/>
                  <a:pt x="7488023" y="280800"/>
                </a:cubicBezTo>
                <a:cubicBezTo>
                  <a:pt x="7526694" y="289724"/>
                  <a:pt x="7541495" y="287174"/>
                  <a:pt x="7581623" y="295200"/>
                </a:cubicBezTo>
                <a:cubicBezTo>
                  <a:pt x="7678942" y="314664"/>
                  <a:pt x="7600164" y="303869"/>
                  <a:pt x="7704023" y="331200"/>
                </a:cubicBezTo>
                <a:cubicBezTo>
                  <a:pt x="7895345" y="381548"/>
                  <a:pt x="7608883" y="285087"/>
                  <a:pt x="7920023" y="388800"/>
                </a:cubicBezTo>
                <a:cubicBezTo>
                  <a:pt x="7963223" y="403200"/>
                  <a:pt x="8008894" y="411635"/>
                  <a:pt x="8049623" y="432000"/>
                </a:cubicBezTo>
                <a:cubicBezTo>
                  <a:pt x="8068823" y="441600"/>
                  <a:pt x="8087557" y="452196"/>
                  <a:pt x="8107223" y="460800"/>
                </a:cubicBezTo>
                <a:cubicBezTo>
                  <a:pt x="8167865" y="487331"/>
                  <a:pt x="8158518" y="475648"/>
                  <a:pt x="8215223" y="504000"/>
                </a:cubicBezTo>
                <a:cubicBezTo>
                  <a:pt x="8232530" y="512653"/>
                  <a:pt x="8248316" y="524147"/>
                  <a:pt x="8265623" y="532800"/>
                </a:cubicBezTo>
                <a:cubicBezTo>
                  <a:pt x="8277183" y="538580"/>
                  <a:pt x="8290063" y="541420"/>
                  <a:pt x="8301623" y="547200"/>
                </a:cubicBezTo>
                <a:cubicBezTo>
                  <a:pt x="8314140" y="553458"/>
                  <a:pt x="8325106" y="562542"/>
                  <a:pt x="8337623" y="568800"/>
                </a:cubicBezTo>
                <a:cubicBezTo>
                  <a:pt x="8349183" y="574580"/>
                  <a:pt x="8362219" y="577118"/>
                  <a:pt x="8373623" y="583200"/>
                </a:cubicBezTo>
                <a:cubicBezTo>
                  <a:pt x="8398319" y="596371"/>
                  <a:pt x="8421499" y="612209"/>
                  <a:pt x="8445623" y="626400"/>
                </a:cubicBezTo>
                <a:cubicBezTo>
                  <a:pt x="8462301" y="636211"/>
                  <a:pt x="8479159" y="645714"/>
                  <a:pt x="8496023" y="655200"/>
                </a:cubicBezTo>
                <a:cubicBezTo>
                  <a:pt x="8517559" y="667314"/>
                  <a:pt x="8538722" y="680150"/>
                  <a:pt x="8560823" y="691200"/>
                </a:cubicBezTo>
                <a:cubicBezTo>
                  <a:pt x="8584823" y="703200"/>
                  <a:pt x="8609695" y="713595"/>
                  <a:pt x="8632823" y="727200"/>
                </a:cubicBezTo>
                <a:cubicBezTo>
                  <a:pt x="8650618" y="737668"/>
                  <a:pt x="8665428" y="752732"/>
                  <a:pt x="8683223" y="763200"/>
                </a:cubicBezTo>
                <a:cubicBezTo>
                  <a:pt x="8706351" y="776805"/>
                  <a:pt x="8732214" y="785395"/>
                  <a:pt x="8755223" y="799200"/>
                </a:cubicBezTo>
                <a:cubicBezTo>
                  <a:pt x="8780344" y="814273"/>
                  <a:pt x="8802847" y="833350"/>
                  <a:pt x="8827223" y="849600"/>
                </a:cubicBezTo>
                <a:cubicBezTo>
                  <a:pt x="8846062" y="862159"/>
                  <a:pt x="8866399" y="872440"/>
                  <a:pt x="8884823" y="885600"/>
                </a:cubicBezTo>
                <a:cubicBezTo>
                  <a:pt x="8900076" y="896495"/>
                  <a:pt x="8912933" y="910481"/>
                  <a:pt x="8928023" y="921600"/>
                </a:cubicBezTo>
                <a:cubicBezTo>
                  <a:pt x="8958573" y="944110"/>
                  <a:pt x="8994790" y="959567"/>
                  <a:pt x="9021623" y="986400"/>
                </a:cubicBezTo>
                <a:cubicBezTo>
                  <a:pt x="9031223" y="996000"/>
                  <a:pt x="9040276" y="1006180"/>
                  <a:pt x="9050423" y="1015200"/>
                </a:cubicBezTo>
                <a:cubicBezTo>
                  <a:pt x="9090004" y="1050383"/>
                  <a:pt x="9106692" y="1051825"/>
                  <a:pt x="9144023" y="1101600"/>
                </a:cubicBezTo>
                <a:cubicBezTo>
                  <a:pt x="9168632" y="1134411"/>
                  <a:pt x="9169604" y="1134598"/>
                  <a:pt x="9194423" y="1173600"/>
                </a:cubicBezTo>
                <a:cubicBezTo>
                  <a:pt x="9201936" y="1185406"/>
                  <a:pt x="9208510" y="1197794"/>
                  <a:pt x="9216023" y="1209600"/>
                </a:cubicBezTo>
                <a:cubicBezTo>
                  <a:pt x="9234823" y="1239144"/>
                  <a:pt x="9254693" y="1262486"/>
                  <a:pt x="9266423" y="1296000"/>
                </a:cubicBezTo>
                <a:cubicBezTo>
                  <a:pt x="9277967" y="1328983"/>
                  <a:pt x="9295223" y="1396800"/>
                  <a:pt x="9295223" y="1396800"/>
                </a:cubicBezTo>
                <a:cubicBezTo>
                  <a:pt x="9304090" y="1467733"/>
                  <a:pt x="9309623" y="1501267"/>
                  <a:pt x="9309623" y="1584000"/>
                </a:cubicBezTo>
                <a:cubicBezTo>
                  <a:pt x="9309623" y="1668034"/>
                  <a:pt x="9305850" y="1752036"/>
                  <a:pt x="9302423" y="1836000"/>
                </a:cubicBezTo>
                <a:cubicBezTo>
                  <a:pt x="9301229" y="1865262"/>
                  <a:pt x="9291102" y="1989336"/>
                  <a:pt x="9288023" y="2023200"/>
                </a:cubicBezTo>
                <a:cubicBezTo>
                  <a:pt x="9287773" y="2025946"/>
                  <a:pt x="9276694" y="2142270"/>
                  <a:pt x="9273623" y="2152800"/>
                </a:cubicBezTo>
                <a:cubicBezTo>
                  <a:pt x="9255477" y="2215015"/>
                  <a:pt x="9212805" y="2308043"/>
                  <a:pt x="9187223" y="2368800"/>
                </a:cubicBezTo>
                <a:cubicBezTo>
                  <a:pt x="9175491" y="2396664"/>
                  <a:pt x="9160931" y="2439856"/>
                  <a:pt x="9144023" y="2462400"/>
                </a:cubicBezTo>
                <a:cubicBezTo>
                  <a:pt x="9136823" y="2472000"/>
                  <a:pt x="9128783" y="2481024"/>
                  <a:pt x="9122423" y="2491200"/>
                </a:cubicBezTo>
                <a:cubicBezTo>
                  <a:pt x="9053800" y="2600996"/>
                  <a:pt x="9176083" y="2421510"/>
                  <a:pt x="9086423" y="2556000"/>
                </a:cubicBezTo>
                <a:cubicBezTo>
                  <a:pt x="9079767" y="2565985"/>
                  <a:pt x="9071183" y="2574624"/>
                  <a:pt x="9064823" y="2584800"/>
                </a:cubicBezTo>
                <a:cubicBezTo>
                  <a:pt x="9059134" y="2593902"/>
                  <a:pt x="9056377" y="2604669"/>
                  <a:pt x="9050423" y="2613600"/>
                </a:cubicBezTo>
                <a:cubicBezTo>
                  <a:pt x="9037110" y="2633569"/>
                  <a:pt x="9021623" y="2652000"/>
                  <a:pt x="9007223" y="2671200"/>
                </a:cubicBezTo>
                <a:cubicBezTo>
                  <a:pt x="9000023" y="2680800"/>
                  <a:pt x="8994108" y="2691515"/>
                  <a:pt x="8985623" y="2700000"/>
                </a:cubicBezTo>
                <a:cubicBezTo>
                  <a:pt x="8973623" y="2712000"/>
                  <a:pt x="8960798" y="2723228"/>
                  <a:pt x="8949623" y="2736000"/>
                </a:cubicBezTo>
                <a:cubicBezTo>
                  <a:pt x="8943925" y="2742512"/>
                  <a:pt x="8941342" y="2751481"/>
                  <a:pt x="8935223" y="2757600"/>
                </a:cubicBezTo>
                <a:cubicBezTo>
                  <a:pt x="8929104" y="2763719"/>
                  <a:pt x="8920193" y="2766368"/>
                  <a:pt x="8913623" y="2772000"/>
                </a:cubicBezTo>
                <a:cubicBezTo>
                  <a:pt x="8878954" y="2801716"/>
                  <a:pt x="8892314" y="2803071"/>
                  <a:pt x="8848823" y="2822400"/>
                </a:cubicBezTo>
                <a:cubicBezTo>
                  <a:pt x="8839780" y="2826419"/>
                  <a:pt x="8829288" y="2826125"/>
                  <a:pt x="8820023" y="2829600"/>
                </a:cubicBezTo>
                <a:cubicBezTo>
                  <a:pt x="8809973" y="2833369"/>
                  <a:pt x="8801273" y="2840231"/>
                  <a:pt x="8791223" y="2844000"/>
                </a:cubicBezTo>
                <a:cubicBezTo>
                  <a:pt x="8781958" y="2847475"/>
                  <a:pt x="8771938" y="2848482"/>
                  <a:pt x="8762423" y="2851200"/>
                </a:cubicBezTo>
                <a:cubicBezTo>
                  <a:pt x="8755126" y="2853285"/>
                  <a:pt x="8747929" y="2855735"/>
                  <a:pt x="8740823" y="2858400"/>
                </a:cubicBezTo>
                <a:cubicBezTo>
                  <a:pt x="8728722" y="2862938"/>
                  <a:pt x="8717202" y="2869086"/>
                  <a:pt x="8704823" y="2872800"/>
                </a:cubicBezTo>
                <a:cubicBezTo>
                  <a:pt x="8693101" y="2876316"/>
                  <a:pt x="8680874" y="2877873"/>
                  <a:pt x="8668823" y="2880000"/>
                </a:cubicBezTo>
                <a:cubicBezTo>
                  <a:pt x="8640070" y="2885074"/>
                  <a:pt x="8611053" y="2888674"/>
                  <a:pt x="8582423" y="2894400"/>
                </a:cubicBezTo>
                <a:cubicBezTo>
                  <a:pt x="8570423" y="2896800"/>
                  <a:pt x="8558566" y="2900082"/>
                  <a:pt x="8546423" y="2901600"/>
                </a:cubicBezTo>
                <a:cubicBezTo>
                  <a:pt x="8520119" y="2904888"/>
                  <a:pt x="8493550" y="2905703"/>
                  <a:pt x="8467223" y="2908800"/>
                </a:cubicBezTo>
                <a:cubicBezTo>
                  <a:pt x="8340919" y="2923659"/>
                  <a:pt x="8523361" y="2908254"/>
                  <a:pt x="8366423" y="2923200"/>
                </a:cubicBezTo>
                <a:cubicBezTo>
                  <a:pt x="8335272" y="2926167"/>
                  <a:pt x="8304023" y="2928000"/>
                  <a:pt x="8272823" y="2930400"/>
                </a:cubicBezTo>
                <a:lnTo>
                  <a:pt x="7992023" y="2916000"/>
                </a:lnTo>
                <a:cubicBezTo>
                  <a:pt x="7780809" y="2916000"/>
                  <a:pt x="7569623" y="2920800"/>
                  <a:pt x="7358423" y="2923200"/>
                </a:cubicBezTo>
                <a:lnTo>
                  <a:pt x="7120823" y="2930400"/>
                </a:lnTo>
                <a:cubicBezTo>
                  <a:pt x="7008920" y="2934545"/>
                  <a:pt x="6989528" y="2934588"/>
                  <a:pt x="6897623" y="2944800"/>
                </a:cubicBezTo>
                <a:cubicBezTo>
                  <a:pt x="6867759" y="2948118"/>
                  <a:pt x="6827254" y="2953114"/>
                  <a:pt x="6796823" y="2959200"/>
                </a:cubicBezTo>
                <a:cubicBezTo>
                  <a:pt x="6787120" y="2961141"/>
                  <a:pt x="6777726" y="2964459"/>
                  <a:pt x="6768023" y="2966400"/>
                </a:cubicBezTo>
                <a:cubicBezTo>
                  <a:pt x="6753708" y="2969263"/>
                  <a:pt x="6739074" y="2970433"/>
                  <a:pt x="6724823" y="2973600"/>
                </a:cubicBezTo>
                <a:cubicBezTo>
                  <a:pt x="6717414" y="2975246"/>
                  <a:pt x="6710632" y="2979154"/>
                  <a:pt x="6703223" y="2980800"/>
                </a:cubicBezTo>
                <a:cubicBezTo>
                  <a:pt x="6685241" y="2984796"/>
                  <a:pt x="6625700" y="2992903"/>
                  <a:pt x="6609623" y="2995200"/>
                </a:cubicBezTo>
                <a:cubicBezTo>
                  <a:pt x="6547823" y="3015800"/>
                  <a:pt x="6646195" y="2984257"/>
                  <a:pt x="6544823" y="3009600"/>
                </a:cubicBezTo>
                <a:cubicBezTo>
                  <a:pt x="6530097" y="3013281"/>
                  <a:pt x="6516023" y="3019200"/>
                  <a:pt x="6501623" y="3024000"/>
                </a:cubicBezTo>
                <a:lnTo>
                  <a:pt x="6480023" y="3031200"/>
                </a:lnTo>
                <a:cubicBezTo>
                  <a:pt x="6472823" y="3033600"/>
                  <a:pt x="6464738" y="3034190"/>
                  <a:pt x="6458423" y="3038400"/>
                </a:cubicBezTo>
                <a:cubicBezTo>
                  <a:pt x="6451223" y="3043200"/>
                  <a:pt x="6444563" y="3048930"/>
                  <a:pt x="6436823" y="3052800"/>
                </a:cubicBezTo>
                <a:cubicBezTo>
                  <a:pt x="6418007" y="3062208"/>
                  <a:pt x="6389837" y="3068876"/>
                  <a:pt x="6372023" y="3081600"/>
                </a:cubicBezTo>
                <a:cubicBezTo>
                  <a:pt x="6363737" y="3087518"/>
                  <a:pt x="6358460" y="3096949"/>
                  <a:pt x="6350423" y="3103200"/>
                </a:cubicBezTo>
                <a:cubicBezTo>
                  <a:pt x="6336762" y="3113825"/>
                  <a:pt x="6321623" y="3122400"/>
                  <a:pt x="6307223" y="3132000"/>
                </a:cubicBezTo>
                <a:lnTo>
                  <a:pt x="6285623" y="3146400"/>
                </a:lnTo>
                <a:cubicBezTo>
                  <a:pt x="6278423" y="3151200"/>
                  <a:pt x="6270142" y="3154681"/>
                  <a:pt x="6264023" y="3160800"/>
                </a:cubicBezTo>
                <a:cubicBezTo>
                  <a:pt x="6254423" y="3170400"/>
                  <a:pt x="6243704" y="3178999"/>
                  <a:pt x="6235223" y="3189600"/>
                </a:cubicBezTo>
                <a:cubicBezTo>
                  <a:pt x="6224412" y="3203114"/>
                  <a:pt x="6217234" y="3219286"/>
                  <a:pt x="6206423" y="3232800"/>
                </a:cubicBezTo>
                <a:cubicBezTo>
                  <a:pt x="6199358" y="3241631"/>
                  <a:pt x="6170864" y="3275117"/>
                  <a:pt x="6163223" y="3290400"/>
                </a:cubicBezTo>
                <a:cubicBezTo>
                  <a:pt x="6127995" y="3360855"/>
                  <a:pt x="6167785" y="3297957"/>
                  <a:pt x="6134423" y="3348000"/>
                </a:cubicBezTo>
                <a:cubicBezTo>
                  <a:pt x="6132023" y="3357600"/>
                  <a:pt x="6130698" y="3367535"/>
                  <a:pt x="6127223" y="3376800"/>
                </a:cubicBezTo>
                <a:cubicBezTo>
                  <a:pt x="6123454" y="3386850"/>
                  <a:pt x="6116217" y="3395418"/>
                  <a:pt x="6112823" y="3405600"/>
                </a:cubicBezTo>
                <a:cubicBezTo>
                  <a:pt x="6106565" y="3424375"/>
                  <a:pt x="6098423" y="3463200"/>
                  <a:pt x="6098423" y="3463200"/>
                </a:cubicBezTo>
                <a:cubicBezTo>
                  <a:pt x="6085643" y="3578219"/>
                  <a:pt x="6087450" y="3532427"/>
                  <a:pt x="6098423" y="3708000"/>
                </a:cubicBezTo>
                <a:cubicBezTo>
                  <a:pt x="6099482" y="3724938"/>
                  <a:pt x="6102587" y="3741703"/>
                  <a:pt x="6105623" y="3758400"/>
                </a:cubicBezTo>
                <a:cubicBezTo>
                  <a:pt x="6109551" y="3780007"/>
                  <a:pt x="6117515" y="3803784"/>
                  <a:pt x="6127223" y="3823200"/>
                </a:cubicBezTo>
                <a:cubicBezTo>
                  <a:pt x="6134240" y="3837234"/>
                  <a:pt x="6150838" y="3857554"/>
                  <a:pt x="6163223" y="3866400"/>
                </a:cubicBezTo>
                <a:cubicBezTo>
                  <a:pt x="6171957" y="3872639"/>
                  <a:pt x="6183436" y="3874360"/>
                  <a:pt x="6192023" y="3880800"/>
                </a:cubicBezTo>
                <a:cubicBezTo>
                  <a:pt x="6236636" y="3914260"/>
                  <a:pt x="6203485" y="3904835"/>
                  <a:pt x="6249623" y="3931200"/>
                </a:cubicBezTo>
                <a:cubicBezTo>
                  <a:pt x="6256213" y="3934965"/>
                  <a:pt x="6264589" y="3934714"/>
                  <a:pt x="6271223" y="3938400"/>
                </a:cubicBezTo>
                <a:cubicBezTo>
                  <a:pt x="6286352" y="3946805"/>
                  <a:pt x="6298943" y="3959460"/>
                  <a:pt x="6314423" y="3967200"/>
                </a:cubicBezTo>
                <a:cubicBezTo>
                  <a:pt x="6358703" y="3989340"/>
                  <a:pt x="6334292" y="3975646"/>
                  <a:pt x="6386423" y="4010400"/>
                </a:cubicBezTo>
                <a:cubicBezTo>
                  <a:pt x="6393623" y="4015200"/>
                  <a:pt x="6401100" y="4019608"/>
                  <a:pt x="6408023" y="4024800"/>
                </a:cubicBezTo>
                <a:lnTo>
                  <a:pt x="6465623" y="4068000"/>
                </a:lnTo>
                <a:cubicBezTo>
                  <a:pt x="6475223" y="4075200"/>
                  <a:pt x="6483690" y="4084233"/>
                  <a:pt x="6494423" y="4089600"/>
                </a:cubicBezTo>
                <a:cubicBezTo>
                  <a:pt x="6504023" y="4094400"/>
                  <a:pt x="6513841" y="4098788"/>
                  <a:pt x="6523223" y="4104000"/>
                </a:cubicBezTo>
                <a:cubicBezTo>
                  <a:pt x="6544373" y="4115750"/>
                  <a:pt x="6602794" y="4152967"/>
                  <a:pt x="6616823" y="4161600"/>
                </a:cubicBezTo>
                <a:cubicBezTo>
                  <a:pt x="6628741" y="4168934"/>
                  <a:pt x="6640306" y="4176942"/>
                  <a:pt x="6652823" y="4183200"/>
                </a:cubicBezTo>
                <a:cubicBezTo>
                  <a:pt x="6672023" y="4192800"/>
                  <a:pt x="6690492" y="4204028"/>
                  <a:pt x="6710423" y="4212000"/>
                </a:cubicBezTo>
                <a:cubicBezTo>
                  <a:pt x="6722423" y="4216800"/>
                  <a:pt x="6735077" y="4220211"/>
                  <a:pt x="6746423" y="4226400"/>
                </a:cubicBezTo>
                <a:cubicBezTo>
                  <a:pt x="6777793" y="4243511"/>
                  <a:pt x="6790904" y="4257537"/>
                  <a:pt x="6818423" y="4276800"/>
                </a:cubicBezTo>
                <a:cubicBezTo>
                  <a:pt x="6832601" y="4286725"/>
                  <a:pt x="6861623" y="4305600"/>
                  <a:pt x="6861623" y="4305600"/>
                </a:cubicBezTo>
                <a:cubicBezTo>
                  <a:pt x="6900023" y="4363200"/>
                  <a:pt x="6849623" y="4293600"/>
                  <a:pt x="6897623" y="4341600"/>
                </a:cubicBezTo>
                <a:cubicBezTo>
                  <a:pt x="6924296" y="4368273"/>
                  <a:pt x="6935233" y="4400166"/>
                  <a:pt x="6969623" y="4420800"/>
                </a:cubicBezTo>
                <a:cubicBezTo>
                  <a:pt x="7069755" y="4480879"/>
                  <a:pt x="6943636" y="4407807"/>
                  <a:pt x="7041623" y="4456800"/>
                </a:cubicBezTo>
                <a:cubicBezTo>
                  <a:pt x="7054140" y="4463058"/>
                  <a:pt x="7064942" y="4472482"/>
                  <a:pt x="7077623" y="4478400"/>
                </a:cubicBezTo>
                <a:cubicBezTo>
                  <a:pt x="7101047" y="4489331"/>
                  <a:pt x="7125623" y="4497600"/>
                  <a:pt x="7149623" y="4507200"/>
                </a:cubicBezTo>
                <a:cubicBezTo>
                  <a:pt x="7161623" y="4512000"/>
                  <a:pt x="7174869" y="4514431"/>
                  <a:pt x="7185623" y="4521600"/>
                </a:cubicBezTo>
                <a:cubicBezTo>
                  <a:pt x="7200023" y="4531200"/>
                  <a:pt x="7213343" y="4542660"/>
                  <a:pt x="7228823" y="4550400"/>
                </a:cubicBezTo>
                <a:cubicBezTo>
                  <a:pt x="7256948" y="4564462"/>
                  <a:pt x="7255477" y="4562239"/>
                  <a:pt x="7279223" y="4579200"/>
                </a:cubicBezTo>
                <a:cubicBezTo>
                  <a:pt x="7288988" y="4586175"/>
                  <a:pt x="7299538" y="4592315"/>
                  <a:pt x="7308023" y="4600800"/>
                </a:cubicBezTo>
                <a:cubicBezTo>
                  <a:pt x="7318889" y="4611666"/>
                  <a:pt x="7326703" y="4625235"/>
                  <a:pt x="7336823" y="4636800"/>
                </a:cubicBezTo>
                <a:cubicBezTo>
                  <a:pt x="7343528" y="4644463"/>
                  <a:pt x="7351223" y="4651200"/>
                  <a:pt x="7358423" y="4658400"/>
                </a:cubicBezTo>
                <a:cubicBezTo>
                  <a:pt x="7362077" y="4673015"/>
                  <a:pt x="7366625" y="4694339"/>
                  <a:pt x="7372823" y="4708800"/>
                </a:cubicBezTo>
                <a:cubicBezTo>
                  <a:pt x="7377051" y="4718665"/>
                  <a:pt x="7382423" y="4728000"/>
                  <a:pt x="7387223" y="4737600"/>
                </a:cubicBezTo>
                <a:cubicBezTo>
                  <a:pt x="7389623" y="4761600"/>
                  <a:pt x="7396273" y="4785551"/>
                  <a:pt x="7394423" y="4809600"/>
                </a:cubicBezTo>
                <a:cubicBezTo>
                  <a:pt x="7391427" y="4848554"/>
                  <a:pt x="7379812" y="4886361"/>
                  <a:pt x="7372823" y="4924800"/>
                </a:cubicBezTo>
                <a:cubicBezTo>
                  <a:pt x="7370212" y="4939163"/>
                  <a:pt x="7373134" y="4955482"/>
                  <a:pt x="7365623" y="4968000"/>
                </a:cubicBezTo>
                <a:cubicBezTo>
                  <a:pt x="7358423" y="4980000"/>
                  <a:pt x="7350658" y="4991678"/>
                  <a:pt x="7344023" y="5004000"/>
                </a:cubicBezTo>
                <a:cubicBezTo>
                  <a:pt x="7333846" y="5022900"/>
                  <a:pt x="7327130" y="5043739"/>
                  <a:pt x="7315223" y="5061600"/>
                </a:cubicBezTo>
                <a:cubicBezTo>
                  <a:pt x="7286280" y="5105014"/>
                  <a:pt x="7280764" y="5119407"/>
                  <a:pt x="7236023" y="5155200"/>
                </a:cubicBezTo>
                <a:cubicBezTo>
                  <a:pt x="7224023" y="5164800"/>
                  <a:pt x="7212613" y="5175187"/>
                  <a:pt x="7200023" y="5184000"/>
                </a:cubicBezTo>
                <a:cubicBezTo>
                  <a:pt x="7167497" y="5206768"/>
                  <a:pt x="7113293" y="5232523"/>
                  <a:pt x="7077623" y="5234400"/>
                </a:cubicBezTo>
                <a:cubicBezTo>
                  <a:pt x="6883253" y="5244630"/>
                  <a:pt x="6986447" y="5239699"/>
                  <a:pt x="6768023" y="5248800"/>
                </a:cubicBezTo>
                <a:lnTo>
                  <a:pt x="6530423" y="5241600"/>
                </a:lnTo>
                <a:cubicBezTo>
                  <a:pt x="6490884" y="5239761"/>
                  <a:pt x="6447580" y="5232851"/>
                  <a:pt x="6408023" y="5227200"/>
                </a:cubicBezTo>
                <a:cubicBezTo>
                  <a:pt x="6386423" y="5220000"/>
                  <a:pt x="6363588" y="5215782"/>
                  <a:pt x="6343223" y="5205600"/>
                </a:cubicBezTo>
                <a:cubicBezTo>
                  <a:pt x="6333623" y="5200800"/>
                  <a:pt x="6324473" y="5194969"/>
                  <a:pt x="6314423" y="5191200"/>
                </a:cubicBezTo>
                <a:cubicBezTo>
                  <a:pt x="6305158" y="5187725"/>
                  <a:pt x="6294888" y="5187475"/>
                  <a:pt x="6285623" y="5184000"/>
                </a:cubicBezTo>
                <a:cubicBezTo>
                  <a:pt x="6275573" y="5180231"/>
                  <a:pt x="6266788" y="5173586"/>
                  <a:pt x="6256823" y="5169600"/>
                </a:cubicBezTo>
                <a:cubicBezTo>
                  <a:pt x="6242730" y="5163963"/>
                  <a:pt x="6227634" y="5161038"/>
                  <a:pt x="6213623" y="5155200"/>
                </a:cubicBezTo>
                <a:cubicBezTo>
                  <a:pt x="6198762" y="5149008"/>
                  <a:pt x="6185498" y="5139253"/>
                  <a:pt x="6170423" y="5133600"/>
                </a:cubicBezTo>
                <a:cubicBezTo>
                  <a:pt x="6108595" y="5110414"/>
                  <a:pt x="6044176" y="5094197"/>
                  <a:pt x="5983223" y="5068800"/>
                </a:cubicBezTo>
                <a:cubicBezTo>
                  <a:pt x="5954423" y="5056800"/>
                  <a:pt x="5926564" y="5042230"/>
                  <a:pt x="5896823" y="5032800"/>
                </a:cubicBezTo>
                <a:cubicBezTo>
                  <a:pt x="5599742" y="4938604"/>
                  <a:pt x="5780749" y="4999559"/>
                  <a:pt x="5616023" y="4960800"/>
                </a:cubicBezTo>
                <a:cubicBezTo>
                  <a:pt x="5558229" y="4947201"/>
                  <a:pt x="5501182" y="4930480"/>
                  <a:pt x="5443223" y="4917600"/>
                </a:cubicBezTo>
                <a:cubicBezTo>
                  <a:pt x="5421623" y="4912800"/>
                  <a:pt x="5400392" y="4905836"/>
                  <a:pt x="5378423" y="4903200"/>
                </a:cubicBezTo>
                <a:cubicBezTo>
                  <a:pt x="5340222" y="4898616"/>
                  <a:pt x="5301565" y="4899195"/>
                  <a:pt x="5263223" y="4896000"/>
                </a:cubicBezTo>
                <a:cubicBezTo>
                  <a:pt x="5243940" y="4894393"/>
                  <a:pt x="5224823" y="4891200"/>
                  <a:pt x="5205623" y="4888800"/>
                </a:cubicBezTo>
                <a:cubicBezTo>
                  <a:pt x="5118515" y="4892759"/>
                  <a:pt x="5061513" y="4891901"/>
                  <a:pt x="4982423" y="4903200"/>
                </a:cubicBezTo>
                <a:cubicBezTo>
                  <a:pt x="4970308" y="4904931"/>
                  <a:pt x="4958463" y="4908211"/>
                  <a:pt x="4946423" y="4910400"/>
                </a:cubicBezTo>
                <a:cubicBezTo>
                  <a:pt x="4932060" y="4913011"/>
                  <a:pt x="4917538" y="4914737"/>
                  <a:pt x="4903223" y="4917600"/>
                </a:cubicBezTo>
                <a:cubicBezTo>
                  <a:pt x="4893520" y="4919541"/>
                  <a:pt x="4884242" y="4923573"/>
                  <a:pt x="4874423" y="4924800"/>
                </a:cubicBezTo>
                <a:cubicBezTo>
                  <a:pt x="4824547" y="4931034"/>
                  <a:pt x="4687272" y="4937998"/>
                  <a:pt x="4651223" y="4939200"/>
                </a:cubicBezTo>
                <a:lnTo>
                  <a:pt x="4356023" y="4946400"/>
                </a:lnTo>
                <a:cubicBezTo>
                  <a:pt x="4313910" y="4944060"/>
                  <a:pt x="4191830" y="4938476"/>
                  <a:pt x="4140023" y="4932000"/>
                </a:cubicBezTo>
                <a:cubicBezTo>
                  <a:pt x="4130204" y="4930773"/>
                  <a:pt x="4121003" y="4926305"/>
                  <a:pt x="4111223" y="4924800"/>
                </a:cubicBezTo>
                <a:cubicBezTo>
                  <a:pt x="4089743" y="4921495"/>
                  <a:pt x="4068023" y="4920000"/>
                  <a:pt x="4046423" y="4917600"/>
                </a:cubicBezTo>
                <a:cubicBezTo>
                  <a:pt x="4016091" y="4910017"/>
                  <a:pt x="3993733" y="4903200"/>
                  <a:pt x="3960023" y="4903200"/>
                </a:cubicBezTo>
                <a:cubicBezTo>
                  <a:pt x="3914360" y="4903200"/>
                  <a:pt x="3868823" y="4908000"/>
                  <a:pt x="3823223" y="4910400"/>
                </a:cubicBezTo>
                <a:cubicBezTo>
                  <a:pt x="3801623" y="4912800"/>
                  <a:pt x="3779860" y="4914027"/>
                  <a:pt x="3758423" y="4917600"/>
                </a:cubicBezTo>
                <a:cubicBezTo>
                  <a:pt x="3750937" y="4918848"/>
                  <a:pt x="3744232" y="4923154"/>
                  <a:pt x="3736823" y="4924800"/>
                </a:cubicBezTo>
                <a:cubicBezTo>
                  <a:pt x="3722572" y="4927967"/>
                  <a:pt x="3707874" y="4928833"/>
                  <a:pt x="3693623" y="4932000"/>
                </a:cubicBezTo>
                <a:cubicBezTo>
                  <a:pt x="3680252" y="4934971"/>
                  <a:pt x="3644177" y="4950542"/>
                  <a:pt x="3636023" y="4953600"/>
                </a:cubicBezTo>
                <a:cubicBezTo>
                  <a:pt x="3628917" y="4956265"/>
                  <a:pt x="3621211" y="4957406"/>
                  <a:pt x="3614423" y="4960800"/>
                </a:cubicBezTo>
                <a:cubicBezTo>
                  <a:pt x="3606683" y="4964670"/>
                  <a:pt x="3600563" y="4971330"/>
                  <a:pt x="3592823" y="4975200"/>
                </a:cubicBezTo>
                <a:cubicBezTo>
                  <a:pt x="3586035" y="4978594"/>
                  <a:pt x="3578011" y="4979006"/>
                  <a:pt x="3571223" y="4982400"/>
                </a:cubicBezTo>
                <a:cubicBezTo>
                  <a:pt x="3563483" y="4986270"/>
                  <a:pt x="3557363" y="4992930"/>
                  <a:pt x="3549623" y="4996800"/>
                </a:cubicBezTo>
                <a:cubicBezTo>
                  <a:pt x="3542835" y="5000194"/>
                  <a:pt x="3534999" y="5001010"/>
                  <a:pt x="3528023" y="5004000"/>
                </a:cubicBezTo>
                <a:cubicBezTo>
                  <a:pt x="3475857" y="5026357"/>
                  <a:pt x="3523909" y="5013463"/>
                  <a:pt x="3463223" y="5025600"/>
                </a:cubicBezTo>
                <a:cubicBezTo>
                  <a:pt x="3453623" y="5030400"/>
                  <a:pt x="3444605" y="5036606"/>
                  <a:pt x="3434423" y="5040000"/>
                </a:cubicBezTo>
                <a:cubicBezTo>
                  <a:pt x="3415648" y="5046258"/>
                  <a:pt x="3396023" y="5049600"/>
                  <a:pt x="3376823" y="5054400"/>
                </a:cubicBezTo>
                <a:cubicBezTo>
                  <a:pt x="3367223" y="5056800"/>
                  <a:pt x="3357784" y="5059973"/>
                  <a:pt x="3348023" y="5061600"/>
                </a:cubicBezTo>
                <a:cubicBezTo>
                  <a:pt x="3333623" y="5064000"/>
                  <a:pt x="3319138" y="5065937"/>
                  <a:pt x="3304823" y="5068800"/>
                </a:cubicBezTo>
                <a:cubicBezTo>
                  <a:pt x="3295120" y="5070741"/>
                  <a:pt x="3285501" y="5073157"/>
                  <a:pt x="3276023" y="5076000"/>
                </a:cubicBezTo>
                <a:cubicBezTo>
                  <a:pt x="3261484" y="5080362"/>
                  <a:pt x="3247940" y="5089026"/>
                  <a:pt x="3232823" y="5090400"/>
                </a:cubicBezTo>
                <a:lnTo>
                  <a:pt x="3153623" y="5097600"/>
                </a:lnTo>
                <a:cubicBezTo>
                  <a:pt x="3134380" y="5099626"/>
                  <a:pt x="3115266" y="5102774"/>
                  <a:pt x="3096023" y="5104800"/>
                </a:cubicBezTo>
                <a:cubicBezTo>
                  <a:pt x="3069660" y="5107575"/>
                  <a:pt x="3043150" y="5108903"/>
                  <a:pt x="3016823" y="5112000"/>
                </a:cubicBezTo>
                <a:cubicBezTo>
                  <a:pt x="3002324" y="5113706"/>
                  <a:pt x="2987972" y="5116510"/>
                  <a:pt x="2973623" y="5119200"/>
                </a:cubicBezTo>
                <a:cubicBezTo>
                  <a:pt x="2949567" y="5123711"/>
                  <a:pt x="2925623" y="5128800"/>
                  <a:pt x="2901623" y="5133600"/>
                </a:cubicBezTo>
                <a:cubicBezTo>
                  <a:pt x="2889623" y="5136000"/>
                  <a:pt x="2877694" y="5138788"/>
                  <a:pt x="2865623" y="5140800"/>
                </a:cubicBezTo>
                <a:cubicBezTo>
                  <a:pt x="2851223" y="5143200"/>
                  <a:pt x="2836979" y="5146880"/>
                  <a:pt x="2822423" y="5148000"/>
                </a:cubicBezTo>
                <a:cubicBezTo>
                  <a:pt x="2724692" y="5155518"/>
                  <a:pt x="2509376" y="5160172"/>
                  <a:pt x="2433623" y="5162400"/>
                </a:cubicBezTo>
                <a:cubicBezTo>
                  <a:pt x="2354423" y="5167200"/>
                  <a:pt x="2274837" y="5167636"/>
                  <a:pt x="2196023" y="5176800"/>
                </a:cubicBezTo>
                <a:cubicBezTo>
                  <a:pt x="2171134" y="5179694"/>
                  <a:pt x="2147794" y="5190476"/>
                  <a:pt x="2124023" y="5198400"/>
                </a:cubicBezTo>
                <a:cubicBezTo>
                  <a:pt x="2095231" y="5207997"/>
                  <a:pt x="2064425" y="5219085"/>
                  <a:pt x="2037623" y="5234400"/>
                </a:cubicBezTo>
                <a:cubicBezTo>
                  <a:pt x="2030110" y="5238693"/>
                  <a:pt x="2023223" y="5244000"/>
                  <a:pt x="2016023" y="5248800"/>
                </a:cubicBezTo>
                <a:cubicBezTo>
                  <a:pt x="1991461" y="5211957"/>
                  <a:pt x="2014583" y="5238900"/>
                  <a:pt x="1972823" y="5212800"/>
                </a:cubicBezTo>
                <a:cubicBezTo>
                  <a:pt x="1923006" y="5181665"/>
                  <a:pt x="1964859" y="5198145"/>
                  <a:pt x="1922423" y="5184000"/>
                </a:cubicBezTo>
                <a:cubicBezTo>
                  <a:pt x="1912823" y="5174400"/>
                  <a:pt x="1904671" y="5163091"/>
                  <a:pt x="1893623" y="5155200"/>
                </a:cubicBezTo>
                <a:cubicBezTo>
                  <a:pt x="1887447" y="5150789"/>
                  <a:pt x="1877390" y="5153367"/>
                  <a:pt x="1872023" y="5148000"/>
                </a:cubicBezTo>
                <a:cubicBezTo>
                  <a:pt x="1859785" y="5135762"/>
                  <a:pt x="1843223" y="5104800"/>
                  <a:pt x="1843223" y="5104800"/>
                </a:cubicBezTo>
                <a:cubicBezTo>
                  <a:pt x="1840823" y="5083200"/>
                  <a:pt x="1836023" y="5061733"/>
                  <a:pt x="1836023" y="5040000"/>
                </a:cubicBezTo>
                <a:cubicBezTo>
                  <a:pt x="1836023" y="5030105"/>
                  <a:pt x="1841150" y="5020876"/>
                  <a:pt x="1843223" y="5011200"/>
                </a:cubicBezTo>
                <a:cubicBezTo>
                  <a:pt x="1848351" y="4987268"/>
                  <a:pt x="1849617" y="4962329"/>
                  <a:pt x="1857623" y="4939200"/>
                </a:cubicBezTo>
                <a:cubicBezTo>
                  <a:pt x="1895087" y="4830971"/>
                  <a:pt x="1897699" y="4844572"/>
                  <a:pt x="1944023" y="4766400"/>
                </a:cubicBezTo>
                <a:cubicBezTo>
                  <a:pt x="1960326" y="4738889"/>
                  <a:pt x="2052818" y="4564270"/>
                  <a:pt x="2095223" y="4536000"/>
                </a:cubicBezTo>
                <a:cubicBezTo>
                  <a:pt x="2112343" y="4524587"/>
                  <a:pt x="2154087" y="4495768"/>
                  <a:pt x="2174423" y="4485600"/>
                </a:cubicBezTo>
                <a:cubicBezTo>
                  <a:pt x="2184023" y="4480800"/>
                  <a:pt x="2193173" y="4474969"/>
                  <a:pt x="2203223" y="4471200"/>
                </a:cubicBezTo>
                <a:cubicBezTo>
                  <a:pt x="2212488" y="4467725"/>
                  <a:pt x="2222635" y="4467129"/>
                  <a:pt x="2232023" y="4464000"/>
                </a:cubicBezTo>
                <a:cubicBezTo>
                  <a:pt x="2244284" y="4459913"/>
                  <a:pt x="2255762" y="4453687"/>
                  <a:pt x="2268023" y="4449600"/>
                </a:cubicBezTo>
                <a:cubicBezTo>
                  <a:pt x="2284599" y="4444075"/>
                  <a:pt x="2301921" y="4440940"/>
                  <a:pt x="2318423" y="4435200"/>
                </a:cubicBezTo>
                <a:cubicBezTo>
                  <a:pt x="2357158" y="4421727"/>
                  <a:pt x="2394515" y="4404350"/>
                  <a:pt x="2433623" y="4392000"/>
                </a:cubicBezTo>
                <a:lnTo>
                  <a:pt x="2570423" y="4348800"/>
                </a:lnTo>
                <a:cubicBezTo>
                  <a:pt x="2584823" y="4344000"/>
                  <a:pt x="2599612" y="4340238"/>
                  <a:pt x="2613623" y="4334400"/>
                </a:cubicBezTo>
                <a:cubicBezTo>
                  <a:pt x="2628484" y="4328208"/>
                  <a:pt x="2641661" y="4318215"/>
                  <a:pt x="2656823" y="4312800"/>
                </a:cubicBezTo>
                <a:cubicBezTo>
                  <a:pt x="2675461" y="4306144"/>
                  <a:pt x="2714423" y="4298400"/>
                  <a:pt x="2714423" y="4298400"/>
                </a:cubicBezTo>
                <a:cubicBezTo>
                  <a:pt x="2770584" y="4242239"/>
                  <a:pt x="2698485" y="4309784"/>
                  <a:pt x="2764823" y="4262400"/>
                </a:cubicBezTo>
                <a:cubicBezTo>
                  <a:pt x="2773109" y="4256482"/>
                  <a:pt x="2778601" y="4247319"/>
                  <a:pt x="2786423" y="4240800"/>
                </a:cubicBezTo>
                <a:cubicBezTo>
                  <a:pt x="2793071" y="4235260"/>
                  <a:pt x="2800823" y="4231200"/>
                  <a:pt x="2808023" y="4226400"/>
                </a:cubicBezTo>
                <a:cubicBezTo>
                  <a:pt x="2819419" y="4209305"/>
                  <a:pt x="2830627" y="4191629"/>
                  <a:pt x="2844023" y="4176000"/>
                </a:cubicBezTo>
                <a:cubicBezTo>
                  <a:pt x="2850650" y="4168269"/>
                  <a:pt x="2859514" y="4162546"/>
                  <a:pt x="2865623" y="4154400"/>
                </a:cubicBezTo>
                <a:cubicBezTo>
                  <a:pt x="2903332" y="4104121"/>
                  <a:pt x="2873289" y="4134346"/>
                  <a:pt x="2901623" y="4082400"/>
                </a:cubicBezTo>
                <a:cubicBezTo>
                  <a:pt x="2909910" y="4067207"/>
                  <a:pt x="2924950" y="4055619"/>
                  <a:pt x="2930423" y="4039200"/>
                </a:cubicBezTo>
                <a:cubicBezTo>
                  <a:pt x="2954620" y="3966609"/>
                  <a:pt x="2917701" y="4079207"/>
                  <a:pt x="2944823" y="3988800"/>
                </a:cubicBezTo>
                <a:cubicBezTo>
                  <a:pt x="2949185" y="3974261"/>
                  <a:pt x="2959223" y="3945600"/>
                  <a:pt x="2959223" y="3945600"/>
                </a:cubicBezTo>
                <a:cubicBezTo>
                  <a:pt x="2968227" y="3837558"/>
                  <a:pt x="2970705" y="3855905"/>
                  <a:pt x="2959223" y="3729600"/>
                </a:cubicBezTo>
                <a:cubicBezTo>
                  <a:pt x="2958844" y="3725429"/>
                  <a:pt x="2948509" y="3685651"/>
                  <a:pt x="2944823" y="3679200"/>
                </a:cubicBezTo>
                <a:cubicBezTo>
                  <a:pt x="2938869" y="3668781"/>
                  <a:pt x="2929583" y="3660576"/>
                  <a:pt x="2923223" y="3650400"/>
                </a:cubicBezTo>
                <a:cubicBezTo>
                  <a:pt x="2917534" y="3641298"/>
                  <a:pt x="2914512" y="3630702"/>
                  <a:pt x="2908823" y="3621600"/>
                </a:cubicBezTo>
                <a:cubicBezTo>
                  <a:pt x="2902463" y="3611424"/>
                  <a:pt x="2893583" y="3602976"/>
                  <a:pt x="2887223" y="3592800"/>
                </a:cubicBezTo>
                <a:cubicBezTo>
                  <a:pt x="2862684" y="3553537"/>
                  <a:pt x="2884599" y="3572284"/>
                  <a:pt x="2851223" y="3535200"/>
                </a:cubicBezTo>
                <a:cubicBezTo>
                  <a:pt x="2837600" y="3520063"/>
                  <a:pt x="2822423" y="3506400"/>
                  <a:pt x="2808023" y="3492000"/>
                </a:cubicBezTo>
                <a:cubicBezTo>
                  <a:pt x="2798423" y="3482400"/>
                  <a:pt x="2790736" y="3470396"/>
                  <a:pt x="2779223" y="3463200"/>
                </a:cubicBezTo>
                <a:lnTo>
                  <a:pt x="2721623" y="3427200"/>
                </a:lnTo>
                <a:cubicBezTo>
                  <a:pt x="2709705" y="3419866"/>
                  <a:pt x="2698521" y="3411031"/>
                  <a:pt x="2685623" y="3405600"/>
                </a:cubicBezTo>
                <a:cubicBezTo>
                  <a:pt x="2640023" y="3386400"/>
                  <a:pt x="2594761" y="3366375"/>
                  <a:pt x="2548823" y="3348000"/>
                </a:cubicBezTo>
                <a:cubicBezTo>
                  <a:pt x="2465520" y="3314679"/>
                  <a:pt x="2378644" y="3288279"/>
                  <a:pt x="2289623" y="3276000"/>
                </a:cubicBezTo>
                <a:cubicBezTo>
                  <a:pt x="2246565" y="3270061"/>
                  <a:pt x="2203223" y="3266400"/>
                  <a:pt x="2160023" y="3261600"/>
                </a:cubicBezTo>
                <a:lnTo>
                  <a:pt x="2095223" y="3254400"/>
                </a:lnTo>
                <a:lnTo>
                  <a:pt x="1908023" y="3261600"/>
                </a:lnTo>
                <a:cubicBezTo>
                  <a:pt x="1826039" y="3265016"/>
                  <a:pt x="1732195" y="3268421"/>
                  <a:pt x="1648823" y="3276000"/>
                </a:cubicBezTo>
                <a:cubicBezTo>
                  <a:pt x="1629553" y="3277752"/>
                  <a:pt x="1610440" y="3280939"/>
                  <a:pt x="1591223" y="3283200"/>
                </a:cubicBezTo>
                <a:cubicBezTo>
                  <a:pt x="1569639" y="3285739"/>
                  <a:pt x="1547937" y="3287327"/>
                  <a:pt x="1526423" y="3290400"/>
                </a:cubicBezTo>
                <a:cubicBezTo>
                  <a:pt x="1497519" y="3294529"/>
                  <a:pt x="1469168" y="3303051"/>
                  <a:pt x="1440023" y="3304800"/>
                </a:cubicBezTo>
                <a:lnTo>
                  <a:pt x="1080023" y="3326400"/>
                </a:lnTo>
                <a:cubicBezTo>
                  <a:pt x="1060795" y="3325332"/>
                  <a:pt x="927085" y="3320292"/>
                  <a:pt x="885623" y="3312000"/>
                </a:cubicBezTo>
                <a:cubicBezTo>
                  <a:pt x="828885" y="3300652"/>
                  <a:pt x="857603" y="3297158"/>
                  <a:pt x="806423" y="3283200"/>
                </a:cubicBezTo>
                <a:cubicBezTo>
                  <a:pt x="792339" y="3279359"/>
                  <a:pt x="777386" y="3279541"/>
                  <a:pt x="763223" y="3276000"/>
                </a:cubicBezTo>
                <a:cubicBezTo>
                  <a:pt x="748497" y="3272319"/>
                  <a:pt x="734423" y="3266400"/>
                  <a:pt x="720023" y="3261600"/>
                </a:cubicBezTo>
                <a:cubicBezTo>
                  <a:pt x="712823" y="3259200"/>
                  <a:pt x="705211" y="3257794"/>
                  <a:pt x="698423" y="3254400"/>
                </a:cubicBezTo>
                <a:cubicBezTo>
                  <a:pt x="688823" y="3249600"/>
                  <a:pt x="679673" y="3243769"/>
                  <a:pt x="669623" y="3240000"/>
                </a:cubicBezTo>
                <a:cubicBezTo>
                  <a:pt x="660358" y="3236525"/>
                  <a:pt x="650423" y="3235200"/>
                  <a:pt x="640823" y="3232800"/>
                </a:cubicBezTo>
                <a:cubicBezTo>
                  <a:pt x="582529" y="3193937"/>
                  <a:pt x="660164" y="3242196"/>
                  <a:pt x="590423" y="3211200"/>
                </a:cubicBezTo>
                <a:cubicBezTo>
                  <a:pt x="577635" y="3205516"/>
                  <a:pt x="566709" y="3196301"/>
                  <a:pt x="554423" y="3189600"/>
                </a:cubicBezTo>
                <a:cubicBezTo>
                  <a:pt x="540289" y="3181891"/>
                  <a:pt x="525297" y="3175819"/>
                  <a:pt x="511223" y="3168000"/>
                </a:cubicBezTo>
                <a:cubicBezTo>
                  <a:pt x="503659" y="3163798"/>
                  <a:pt x="497136" y="3157893"/>
                  <a:pt x="489623" y="3153600"/>
                </a:cubicBezTo>
                <a:cubicBezTo>
                  <a:pt x="428701" y="3118787"/>
                  <a:pt x="469151" y="3160106"/>
                  <a:pt x="374423" y="3074400"/>
                </a:cubicBezTo>
                <a:cubicBezTo>
                  <a:pt x="272759" y="2982419"/>
                  <a:pt x="194375" y="2810838"/>
                  <a:pt x="136823" y="2714400"/>
                </a:cubicBezTo>
                <a:cubicBezTo>
                  <a:pt x="25336" y="2527584"/>
                  <a:pt x="61740" y="2611550"/>
                  <a:pt x="7223" y="2448000"/>
                </a:cubicBezTo>
                <a:cubicBezTo>
                  <a:pt x="2173" y="2377306"/>
                  <a:pt x="-9239" y="2335041"/>
                  <a:pt x="14423" y="2268000"/>
                </a:cubicBezTo>
                <a:cubicBezTo>
                  <a:pt x="20183" y="2251680"/>
                  <a:pt x="37750" y="2241219"/>
                  <a:pt x="43223" y="2224800"/>
                </a:cubicBezTo>
                <a:lnTo>
                  <a:pt x="64823" y="2160000"/>
                </a:lnTo>
                <a:cubicBezTo>
                  <a:pt x="67223" y="2152800"/>
                  <a:pt x="65708" y="2142610"/>
                  <a:pt x="72023" y="2138400"/>
                </a:cubicBezTo>
                <a:cubicBezTo>
                  <a:pt x="79223" y="2133600"/>
                  <a:pt x="87504" y="2130119"/>
                  <a:pt x="93623" y="2124000"/>
                </a:cubicBezTo>
                <a:cubicBezTo>
                  <a:pt x="136570" y="2081053"/>
                  <a:pt x="96917" y="2110394"/>
                  <a:pt x="129623" y="2073600"/>
                </a:cubicBezTo>
                <a:cubicBezTo>
                  <a:pt x="143153" y="2058379"/>
                  <a:pt x="172823" y="2030400"/>
                  <a:pt x="172823" y="2030400"/>
                </a:cubicBezTo>
                <a:cubicBezTo>
                  <a:pt x="192023" y="2032800"/>
                  <a:pt x="211755" y="2032509"/>
                  <a:pt x="230423" y="2037600"/>
                </a:cubicBezTo>
                <a:cubicBezTo>
                  <a:pt x="238771" y="2039877"/>
                  <a:pt x="245025" y="2046910"/>
                  <a:pt x="252023" y="2052000"/>
                </a:cubicBezTo>
                <a:cubicBezTo>
                  <a:pt x="271433" y="2066116"/>
                  <a:pt x="292652" y="2078229"/>
                  <a:pt x="309623" y="2095200"/>
                </a:cubicBezTo>
                <a:cubicBezTo>
                  <a:pt x="319223" y="2104800"/>
                  <a:pt x="327993" y="2115309"/>
                  <a:pt x="338423" y="2124000"/>
                </a:cubicBezTo>
                <a:cubicBezTo>
                  <a:pt x="356860" y="2139364"/>
                  <a:pt x="382710" y="2147231"/>
                  <a:pt x="396023" y="2167200"/>
                </a:cubicBezTo>
                <a:cubicBezTo>
                  <a:pt x="415223" y="2196000"/>
                  <a:pt x="403223" y="2184000"/>
                  <a:pt x="432023" y="2203200"/>
                </a:cubicBezTo>
                <a:cubicBezTo>
                  <a:pt x="481415" y="2277289"/>
                  <a:pt x="400205" y="2160666"/>
                  <a:pt x="475223" y="2246400"/>
                </a:cubicBezTo>
                <a:cubicBezTo>
                  <a:pt x="484438" y="2256932"/>
                  <a:pt x="487608" y="2271868"/>
                  <a:pt x="496823" y="2282400"/>
                </a:cubicBezTo>
                <a:cubicBezTo>
                  <a:pt x="521408" y="2310498"/>
                  <a:pt x="553622" y="2331732"/>
                  <a:pt x="576023" y="2361600"/>
                </a:cubicBezTo>
                <a:cubicBezTo>
                  <a:pt x="583223" y="2371200"/>
                  <a:pt x="589595" y="2381480"/>
                  <a:pt x="597623" y="2390400"/>
                </a:cubicBezTo>
                <a:cubicBezTo>
                  <a:pt x="611246" y="2405537"/>
                  <a:pt x="629527" y="2416656"/>
                  <a:pt x="640823" y="2433600"/>
                </a:cubicBezTo>
                <a:lnTo>
                  <a:pt x="669623" y="2476800"/>
                </a:lnTo>
                <a:cubicBezTo>
                  <a:pt x="674423" y="2484000"/>
                  <a:pt x="677904" y="2492281"/>
                  <a:pt x="684023" y="2498400"/>
                </a:cubicBezTo>
                <a:lnTo>
                  <a:pt x="748823" y="2563200"/>
                </a:lnTo>
                <a:lnTo>
                  <a:pt x="792023" y="2606400"/>
                </a:lnTo>
                <a:cubicBezTo>
                  <a:pt x="799223" y="2613600"/>
                  <a:pt x="807975" y="2619528"/>
                  <a:pt x="813623" y="2628000"/>
                </a:cubicBezTo>
                <a:cubicBezTo>
                  <a:pt x="818423" y="2635200"/>
                  <a:pt x="822234" y="2643168"/>
                  <a:pt x="828023" y="2649600"/>
                </a:cubicBezTo>
                <a:cubicBezTo>
                  <a:pt x="843917" y="2667260"/>
                  <a:pt x="865244" y="2680231"/>
                  <a:pt x="878423" y="2700000"/>
                </a:cubicBezTo>
                <a:cubicBezTo>
                  <a:pt x="894124" y="2723552"/>
                  <a:pt x="900244" y="2734084"/>
                  <a:pt x="921623" y="2757600"/>
                </a:cubicBezTo>
                <a:cubicBezTo>
                  <a:pt x="935322" y="2772669"/>
                  <a:pt x="947360" y="2790322"/>
                  <a:pt x="964823" y="2800800"/>
                </a:cubicBezTo>
                <a:cubicBezTo>
                  <a:pt x="976823" y="2808000"/>
                  <a:pt x="989317" y="2814434"/>
                  <a:pt x="1000823" y="2822400"/>
                </a:cubicBezTo>
                <a:cubicBezTo>
                  <a:pt x="1020556" y="2836061"/>
                  <a:pt x="1038454" y="2852287"/>
                  <a:pt x="1058423" y="2865600"/>
                </a:cubicBezTo>
                <a:cubicBezTo>
                  <a:pt x="1065623" y="2870400"/>
                  <a:pt x="1072283" y="2876130"/>
                  <a:pt x="1080023" y="2880000"/>
                </a:cubicBezTo>
                <a:cubicBezTo>
                  <a:pt x="1086811" y="2883394"/>
                  <a:pt x="1094835" y="2883806"/>
                  <a:pt x="1101623" y="2887200"/>
                </a:cubicBezTo>
                <a:cubicBezTo>
                  <a:pt x="1109363" y="2891070"/>
                  <a:pt x="1115483" y="2897730"/>
                  <a:pt x="1123223" y="2901600"/>
                </a:cubicBezTo>
                <a:cubicBezTo>
                  <a:pt x="1130011" y="2904994"/>
                  <a:pt x="1138035" y="2905406"/>
                  <a:pt x="1144823" y="2908800"/>
                </a:cubicBezTo>
                <a:cubicBezTo>
                  <a:pt x="1152563" y="2912670"/>
                  <a:pt x="1158683" y="2919330"/>
                  <a:pt x="1166423" y="2923200"/>
                </a:cubicBezTo>
                <a:cubicBezTo>
                  <a:pt x="1176752" y="2928365"/>
                  <a:pt x="1207595" y="2935293"/>
                  <a:pt x="1216823" y="2937600"/>
                </a:cubicBezTo>
                <a:cubicBezTo>
                  <a:pt x="1224023" y="2942400"/>
                  <a:pt x="1230321" y="2948962"/>
                  <a:pt x="1238423" y="2952000"/>
                </a:cubicBezTo>
                <a:cubicBezTo>
                  <a:pt x="1249881" y="2956297"/>
                  <a:pt x="1262701" y="2955684"/>
                  <a:pt x="1274423" y="2959200"/>
                </a:cubicBezTo>
                <a:cubicBezTo>
                  <a:pt x="1286802" y="2962914"/>
                  <a:pt x="1298322" y="2969062"/>
                  <a:pt x="1310423" y="2973600"/>
                </a:cubicBezTo>
                <a:cubicBezTo>
                  <a:pt x="1317529" y="2976265"/>
                  <a:pt x="1325235" y="2977406"/>
                  <a:pt x="1332023" y="2980800"/>
                </a:cubicBezTo>
                <a:cubicBezTo>
                  <a:pt x="1363625" y="2996601"/>
                  <a:pt x="1344555" y="2996977"/>
                  <a:pt x="1382423" y="3009600"/>
                </a:cubicBezTo>
                <a:cubicBezTo>
                  <a:pt x="1394033" y="3013470"/>
                  <a:pt x="1406701" y="3013284"/>
                  <a:pt x="1418423" y="3016800"/>
                </a:cubicBezTo>
                <a:cubicBezTo>
                  <a:pt x="1430802" y="3020514"/>
                  <a:pt x="1442162" y="3027113"/>
                  <a:pt x="1454423" y="3031200"/>
                </a:cubicBezTo>
                <a:cubicBezTo>
                  <a:pt x="1463811" y="3034329"/>
                  <a:pt x="1473745" y="3035557"/>
                  <a:pt x="1483223" y="3038400"/>
                </a:cubicBezTo>
                <a:cubicBezTo>
                  <a:pt x="1497762" y="3042762"/>
                  <a:pt x="1511581" y="3049620"/>
                  <a:pt x="1526423" y="3052800"/>
                </a:cubicBezTo>
                <a:cubicBezTo>
                  <a:pt x="1545343" y="3056854"/>
                  <a:pt x="1565005" y="3056434"/>
                  <a:pt x="1584023" y="3060000"/>
                </a:cubicBezTo>
                <a:cubicBezTo>
                  <a:pt x="1603475" y="3063647"/>
                  <a:pt x="1622303" y="3070107"/>
                  <a:pt x="1641623" y="3074400"/>
                </a:cubicBezTo>
                <a:cubicBezTo>
                  <a:pt x="1665515" y="3079709"/>
                  <a:pt x="1689542" y="3084422"/>
                  <a:pt x="1713623" y="3088800"/>
                </a:cubicBezTo>
                <a:cubicBezTo>
                  <a:pt x="1803409" y="3105125"/>
                  <a:pt x="1787828" y="3101980"/>
                  <a:pt x="1872023" y="3110400"/>
                </a:cubicBezTo>
                <a:cubicBezTo>
                  <a:pt x="1987223" y="3108000"/>
                  <a:pt x="2102582" y="3109712"/>
                  <a:pt x="2217623" y="3103200"/>
                </a:cubicBezTo>
                <a:cubicBezTo>
                  <a:pt x="2230527" y="3102470"/>
                  <a:pt x="2241888" y="3094216"/>
                  <a:pt x="2253623" y="3088800"/>
                </a:cubicBezTo>
                <a:cubicBezTo>
                  <a:pt x="2304263" y="3065428"/>
                  <a:pt x="2305513" y="3063426"/>
                  <a:pt x="2347223" y="3038400"/>
                </a:cubicBezTo>
                <a:cubicBezTo>
                  <a:pt x="2368671" y="3009803"/>
                  <a:pt x="2377362" y="2999324"/>
                  <a:pt x="2397623" y="2966400"/>
                </a:cubicBezTo>
                <a:cubicBezTo>
                  <a:pt x="2407764" y="2949921"/>
                  <a:pt x="2418314" y="2933568"/>
                  <a:pt x="2426423" y="2916000"/>
                </a:cubicBezTo>
                <a:cubicBezTo>
                  <a:pt x="2432784" y="2902218"/>
                  <a:pt x="2436023" y="2887200"/>
                  <a:pt x="2440823" y="2872800"/>
                </a:cubicBezTo>
                <a:cubicBezTo>
                  <a:pt x="2452990" y="2775463"/>
                  <a:pt x="2451458" y="2814774"/>
                  <a:pt x="2440823" y="2671200"/>
                </a:cubicBezTo>
                <a:cubicBezTo>
                  <a:pt x="2439569" y="2654276"/>
                  <a:pt x="2438285" y="2637118"/>
                  <a:pt x="2433623" y="2620800"/>
                </a:cubicBezTo>
                <a:cubicBezTo>
                  <a:pt x="2428602" y="2603225"/>
                  <a:pt x="2419682" y="2586996"/>
                  <a:pt x="2412023" y="2570400"/>
                </a:cubicBezTo>
                <a:cubicBezTo>
                  <a:pt x="2389322" y="2521214"/>
                  <a:pt x="2376343" y="2498720"/>
                  <a:pt x="2332823" y="2455200"/>
                </a:cubicBezTo>
                <a:cubicBezTo>
                  <a:pt x="2320823" y="2443200"/>
                  <a:pt x="2309860" y="2430064"/>
                  <a:pt x="2296823" y="2419200"/>
                </a:cubicBezTo>
                <a:cubicBezTo>
                  <a:pt x="2280963" y="2405983"/>
                  <a:pt x="2262544" y="2396097"/>
                  <a:pt x="2246423" y="2383200"/>
                </a:cubicBezTo>
                <a:cubicBezTo>
                  <a:pt x="2184048" y="2333300"/>
                  <a:pt x="2195029" y="2329048"/>
                  <a:pt x="2124023" y="2289600"/>
                </a:cubicBezTo>
                <a:cubicBezTo>
                  <a:pt x="2103360" y="2278121"/>
                  <a:pt x="2080365" y="2271371"/>
                  <a:pt x="2059223" y="2260800"/>
                </a:cubicBezTo>
                <a:cubicBezTo>
                  <a:pt x="2015809" y="2239093"/>
                  <a:pt x="1971740" y="2203045"/>
                  <a:pt x="1922423" y="2196000"/>
                </a:cubicBezTo>
                <a:lnTo>
                  <a:pt x="1872023" y="2188800"/>
                </a:lnTo>
                <a:cubicBezTo>
                  <a:pt x="1794809" y="2163062"/>
                  <a:pt x="1863878" y="2183223"/>
                  <a:pt x="1778423" y="2167200"/>
                </a:cubicBezTo>
                <a:cubicBezTo>
                  <a:pt x="1756675" y="2163122"/>
                  <a:pt x="1735568" y="2155632"/>
                  <a:pt x="1713623" y="2152800"/>
                </a:cubicBezTo>
                <a:cubicBezTo>
                  <a:pt x="1661041" y="2146015"/>
                  <a:pt x="1608036" y="2143060"/>
                  <a:pt x="1555223" y="2138400"/>
                </a:cubicBezTo>
                <a:cubicBezTo>
                  <a:pt x="1441479" y="2128364"/>
                  <a:pt x="1468988" y="2131209"/>
                  <a:pt x="1332023" y="2124000"/>
                </a:cubicBezTo>
                <a:lnTo>
                  <a:pt x="1281623" y="2116800"/>
                </a:lnTo>
                <a:cubicBezTo>
                  <a:pt x="1270333" y="2115017"/>
                  <a:pt x="1194784" y="2104654"/>
                  <a:pt x="1166423" y="2095200"/>
                </a:cubicBezTo>
                <a:cubicBezTo>
                  <a:pt x="1154162" y="2091113"/>
                  <a:pt x="1142524" y="2085338"/>
                  <a:pt x="1130423" y="2080800"/>
                </a:cubicBezTo>
                <a:cubicBezTo>
                  <a:pt x="1123317" y="2078135"/>
                  <a:pt x="1115457" y="2077286"/>
                  <a:pt x="1108823" y="2073600"/>
                </a:cubicBezTo>
                <a:cubicBezTo>
                  <a:pt x="1078334" y="2056662"/>
                  <a:pt x="1045776" y="2033906"/>
                  <a:pt x="1029623" y="2001600"/>
                </a:cubicBezTo>
                <a:cubicBezTo>
                  <a:pt x="1004658" y="1951671"/>
                  <a:pt x="977662" y="1902502"/>
                  <a:pt x="957623" y="1850400"/>
                </a:cubicBezTo>
                <a:cubicBezTo>
                  <a:pt x="945623" y="1819200"/>
                  <a:pt x="932633" y="1788363"/>
                  <a:pt x="921623" y="1756800"/>
                </a:cubicBezTo>
                <a:cubicBezTo>
                  <a:pt x="896625" y="1685140"/>
                  <a:pt x="873623" y="1612800"/>
                  <a:pt x="849623" y="1540800"/>
                </a:cubicBezTo>
                <a:lnTo>
                  <a:pt x="820823" y="1454400"/>
                </a:lnTo>
                <a:cubicBezTo>
                  <a:pt x="818423" y="1432800"/>
                  <a:pt x="815859" y="1411218"/>
                  <a:pt x="813623" y="1389600"/>
                </a:cubicBezTo>
                <a:cubicBezTo>
                  <a:pt x="808659" y="1341617"/>
                  <a:pt x="804752" y="1293521"/>
                  <a:pt x="799223" y="1245600"/>
                </a:cubicBezTo>
                <a:cubicBezTo>
                  <a:pt x="797550" y="1231098"/>
                  <a:pt x="794423" y="1216800"/>
                  <a:pt x="792023" y="1202400"/>
                </a:cubicBezTo>
                <a:cubicBezTo>
                  <a:pt x="796823" y="1178400"/>
                  <a:pt x="799699" y="1153934"/>
                  <a:pt x="806423" y="1130400"/>
                </a:cubicBezTo>
                <a:cubicBezTo>
                  <a:pt x="812640" y="1108642"/>
                  <a:pt x="824587" y="1098613"/>
                  <a:pt x="835223" y="1080000"/>
                </a:cubicBezTo>
                <a:cubicBezTo>
                  <a:pt x="840548" y="1070681"/>
                  <a:pt x="844298" y="1060519"/>
                  <a:pt x="849623" y="1051200"/>
                </a:cubicBezTo>
                <a:cubicBezTo>
                  <a:pt x="853916" y="1043687"/>
                  <a:pt x="859879" y="1037197"/>
                  <a:pt x="864023" y="1029600"/>
                </a:cubicBezTo>
                <a:cubicBezTo>
                  <a:pt x="874302" y="1010755"/>
                  <a:pt x="883223" y="991200"/>
                  <a:pt x="892823" y="972000"/>
                </a:cubicBezTo>
                <a:cubicBezTo>
                  <a:pt x="897623" y="962400"/>
                  <a:pt x="900518" y="951581"/>
                  <a:pt x="907223" y="943200"/>
                </a:cubicBezTo>
                <a:cubicBezTo>
                  <a:pt x="916823" y="931200"/>
                  <a:pt x="927499" y="919987"/>
                  <a:pt x="936023" y="907200"/>
                </a:cubicBezTo>
                <a:cubicBezTo>
                  <a:pt x="941977" y="898269"/>
                  <a:pt x="945211" y="887782"/>
                  <a:pt x="950423" y="878400"/>
                </a:cubicBezTo>
                <a:cubicBezTo>
                  <a:pt x="957219" y="866167"/>
                  <a:pt x="965227" y="854633"/>
                  <a:pt x="972023" y="842400"/>
                </a:cubicBezTo>
                <a:cubicBezTo>
                  <a:pt x="977235" y="833018"/>
                  <a:pt x="980901" y="822804"/>
                  <a:pt x="986423" y="813600"/>
                </a:cubicBezTo>
                <a:cubicBezTo>
                  <a:pt x="995327" y="798760"/>
                  <a:pt x="1002985" y="782638"/>
                  <a:pt x="1015223" y="770400"/>
                </a:cubicBezTo>
                <a:cubicBezTo>
                  <a:pt x="1029623" y="756000"/>
                  <a:pt x="1047127" y="744144"/>
                  <a:pt x="1058423" y="727200"/>
                </a:cubicBezTo>
                <a:cubicBezTo>
                  <a:pt x="1077623" y="698400"/>
                  <a:pt x="1065623" y="710400"/>
                  <a:pt x="1094423" y="691200"/>
                </a:cubicBezTo>
                <a:cubicBezTo>
                  <a:pt x="1108973" y="669375"/>
                  <a:pt x="1120523" y="646050"/>
                  <a:pt x="1152023" y="640800"/>
                </a:cubicBezTo>
                <a:cubicBezTo>
                  <a:pt x="1173616" y="637201"/>
                  <a:pt x="1219407" y="631878"/>
                  <a:pt x="1238423" y="619200"/>
                </a:cubicBezTo>
                <a:cubicBezTo>
                  <a:pt x="1276673" y="593700"/>
                  <a:pt x="1243182" y="613885"/>
                  <a:pt x="1296023" y="590400"/>
                </a:cubicBezTo>
                <a:cubicBezTo>
                  <a:pt x="1358428" y="562664"/>
                  <a:pt x="1288124" y="590750"/>
                  <a:pt x="1360823" y="554400"/>
                </a:cubicBezTo>
                <a:cubicBezTo>
                  <a:pt x="1442517" y="513553"/>
                  <a:pt x="1383643" y="554538"/>
                  <a:pt x="1476023" y="496800"/>
                </a:cubicBezTo>
                <a:cubicBezTo>
                  <a:pt x="1493530" y="485858"/>
                  <a:pt x="1509005" y="471884"/>
                  <a:pt x="1526423" y="460800"/>
                </a:cubicBezTo>
                <a:cubicBezTo>
                  <a:pt x="1561842" y="438260"/>
                  <a:pt x="1598423" y="417600"/>
                  <a:pt x="1634423" y="396000"/>
                </a:cubicBezTo>
                <a:lnTo>
                  <a:pt x="1670423" y="374400"/>
                </a:lnTo>
                <a:cubicBezTo>
                  <a:pt x="1687137" y="364650"/>
                  <a:pt x="1705078" y="356847"/>
                  <a:pt x="1720823" y="345600"/>
                </a:cubicBezTo>
                <a:cubicBezTo>
                  <a:pt x="1737623" y="333600"/>
                  <a:pt x="1753520" y="320222"/>
                  <a:pt x="1771223" y="309600"/>
                </a:cubicBezTo>
                <a:cubicBezTo>
                  <a:pt x="1789630" y="298556"/>
                  <a:pt x="1810114" y="291324"/>
                  <a:pt x="1828823" y="280800"/>
                </a:cubicBezTo>
                <a:cubicBezTo>
                  <a:pt x="1848557" y="269700"/>
                  <a:pt x="1866907" y="256280"/>
                  <a:pt x="1886423" y="244800"/>
                </a:cubicBezTo>
                <a:cubicBezTo>
                  <a:pt x="1975948" y="192138"/>
                  <a:pt x="1923945" y="225269"/>
                  <a:pt x="2008823" y="180000"/>
                </a:cubicBezTo>
                <a:cubicBezTo>
                  <a:pt x="2025896" y="170894"/>
                  <a:pt x="2041438" y="158822"/>
                  <a:pt x="2059223" y="151200"/>
                </a:cubicBezTo>
                <a:cubicBezTo>
                  <a:pt x="2075283" y="144317"/>
                  <a:pt x="2093121" y="142540"/>
                  <a:pt x="2109623" y="136800"/>
                </a:cubicBezTo>
                <a:cubicBezTo>
                  <a:pt x="2148358" y="123327"/>
                  <a:pt x="2187128" y="109755"/>
                  <a:pt x="2224823" y="93600"/>
                </a:cubicBezTo>
                <a:cubicBezTo>
                  <a:pt x="2260825" y="78171"/>
                  <a:pt x="2281426" y="67690"/>
                  <a:pt x="2318423" y="57600"/>
                </a:cubicBezTo>
                <a:cubicBezTo>
                  <a:pt x="2330229" y="54380"/>
                  <a:pt x="2342499" y="53152"/>
                  <a:pt x="2354423" y="50400"/>
                </a:cubicBezTo>
                <a:cubicBezTo>
                  <a:pt x="2463548" y="25217"/>
                  <a:pt x="2360362" y="44409"/>
                  <a:pt x="2469623" y="28800"/>
                </a:cubicBezTo>
                <a:cubicBezTo>
                  <a:pt x="2519128" y="21728"/>
                  <a:pt x="2503342" y="22669"/>
                  <a:pt x="2548823" y="14400"/>
                </a:cubicBezTo>
                <a:cubicBezTo>
                  <a:pt x="2594500" y="6095"/>
                  <a:pt x="2599552" y="6259"/>
                  <a:pt x="2649623" y="0"/>
                </a:cubicBezTo>
                <a:lnTo>
                  <a:pt x="3261623" y="7200"/>
                </a:lnTo>
                <a:cubicBezTo>
                  <a:pt x="3294793" y="7884"/>
                  <a:pt x="3375617" y="17466"/>
                  <a:pt x="3412823" y="21600"/>
                </a:cubicBezTo>
                <a:cubicBezTo>
                  <a:pt x="3468115" y="35423"/>
                  <a:pt x="3414628" y="23101"/>
                  <a:pt x="3492023" y="36000"/>
                </a:cubicBezTo>
                <a:cubicBezTo>
                  <a:pt x="3504094" y="38012"/>
                  <a:pt x="3515935" y="41291"/>
                  <a:pt x="3528023" y="43200"/>
                </a:cubicBezTo>
                <a:cubicBezTo>
                  <a:pt x="3561549" y="48494"/>
                  <a:pt x="3596188" y="48276"/>
                  <a:pt x="3628823" y="57600"/>
                </a:cubicBezTo>
                <a:cubicBezTo>
                  <a:pt x="3662423" y="67200"/>
                  <a:pt x="3695722" y="77925"/>
                  <a:pt x="3729623" y="86400"/>
                </a:cubicBezTo>
                <a:cubicBezTo>
                  <a:pt x="3739223" y="88800"/>
                  <a:pt x="3748908" y="90882"/>
                  <a:pt x="3758423" y="93600"/>
                </a:cubicBezTo>
                <a:cubicBezTo>
                  <a:pt x="3765720" y="95685"/>
                  <a:pt x="3772726" y="98715"/>
                  <a:pt x="3780023" y="100800"/>
                </a:cubicBezTo>
                <a:cubicBezTo>
                  <a:pt x="3789538" y="103518"/>
                  <a:pt x="3799308" y="105282"/>
                  <a:pt x="3808823" y="108000"/>
                </a:cubicBezTo>
                <a:cubicBezTo>
                  <a:pt x="3816120" y="110085"/>
                  <a:pt x="3823317" y="112535"/>
                  <a:pt x="3830423" y="115200"/>
                </a:cubicBezTo>
                <a:cubicBezTo>
                  <a:pt x="3857183" y="125235"/>
                  <a:pt x="3879414" y="133304"/>
                  <a:pt x="3902423" y="151200"/>
                </a:cubicBezTo>
                <a:cubicBezTo>
                  <a:pt x="3927611" y="170790"/>
                  <a:pt x="3939131" y="192123"/>
                  <a:pt x="3960023" y="216000"/>
                </a:cubicBezTo>
                <a:cubicBezTo>
                  <a:pt x="3998829" y="260350"/>
                  <a:pt x="3966552" y="214994"/>
                  <a:pt x="3996023" y="259200"/>
                </a:cubicBezTo>
                <a:cubicBezTo>
                  <a:pt x="3998423" y="271200"/>
                  <a:pt x="4000003" y="283394"/>
                  <a:pt x="4003223" y="295200"/>
                </a:cubicBezTo>
                <a:cubicBezTo>
                  <a:pt x="4007217" y="309844"/>
                  <a:pt x="4017623" y="338400"/>
                  <a:pt x="4017623" y="338400"/>
                </a:cubicBezTo>
                <a:cubicBezTo>
                  <a:pt x="4015223" y="403200"/>
                  <a:pt x="4014468" y="468082"/>
                  <a:pt x="4010423" y="532800"/>
                </a:cubicBezTo>
                <a:cubicBezTo>
                  <a:pt x="4009660" y="545014"/>
                  <a:pt x="4007093" y="557190"/>
                  <a:pt x="4003223" y="568800"/>
                </a:cubicBezTo>
                <a:cubicBezTo>
                  <a:pt x="3999829" y="578982"/>
                  <a:pt x="3993182" y="587792"/>
                  <a:pt x="3988823" y="597600"/>
                </a:cubicBezTo>
                <a:cubicBezTo>
                  <a:pt x="3983574" y="609410"/>
                  <a:pt x="3982178" y="623260"/>
                  <a:pt x="3974423" y="633600"/>
                </a:cubicBezTo>
                <a:cubicBezTo>
                  <a:pt x="3937245" y="683170"/>
                  <a:pt x="3940625" y="678466"/>
                  <a:pt x="3902423" y="691200"/>
                </a:cubicBezTo>
                <a:cubicBezTo>
                  <a:pt x="3850048" y="730481"/>
                  <a:pt x="3864077" y="722642"/>
                  <a:pt x="3772823" y="763200"/>
                </a:cubicBezTo>
                <a:cubicBezTo>
                  <a:pt x="3763320" y="767424"/>
                  <a:pt x="3715179" y="775811"/>
                  <a:pt x="3708023" y="777600"/>
                </a:cubicBezTo>
                <a:cubicBezTo>
                  <a:pt x="3691072" y="781838"/>
                  <a:pt x="3674787" y="788731"/>
                  <a:pt x="3657623" y="792000"/>
                </a:cubicBezTo>
                <a:cubicBezTo>
                  <a:pt x="3634239" y="796454"/>
                  <a:pt x="3535448" y="809420"/>
                  <a:pt x="3499223" y="813600"/>
                </a:cubicBezTo>
                <a:cubicBezTo>
                  <a:pt x="3456044" y="818582"/>
                  <a:pt x="3412054" y="818571"/>
                  <a:pt x="3369623" y="828000"/>
                </a:cubicBezTo>
                <a:cubicBezTo>
                  <a:pt x="3177778" y="870632"/>
                  <a:pt x="3439661" y="815127"/>
                  <a:pt x="3232823" y="849600"/>
                </a:cubicBezTo>
                <a:cubicBezTo>
                  <a:pt x="3184538" y="857647"/>
                  <a:pt x="3136823" y="868800"/>
                  <a:pt x="3088823" y="878400"/>
                </a:cubicBezTo>
                <a:cubicBezTo>
                  <a:pt x="3064823" y="883200"/>
                  <a:pt x="3040715" y="887491"/>
                  <a:pt x="3016823" y="892800"/>
                </a:cubicBezTo>
                <a:cubicBezTo>
                  <a:pt x="2973623" y="902400"/>
                  <a:pt x="2931032" y="915342"/>
                  <a:pt x="2887223" y="921600"/>
                </a:cubicBezTo>
                <a:lnTo>
                  <a:pt x="2836823" y="928800"/>
                </a:lnTo>
                <a:cubicBezTo>
                  <a:pt x="2727364" y="965286"/>
                  <a:pt x="2864729" y="922360"/>
                  <a:pt x="2743223" y="950400"/>
                </a:cubicBezTo>
                <a:cubicBezTo>
                  <a:pt x="2728433" y="953813"/>
                  <a:pt x="2714667" y="960806"/>
                  <a:pt x="2700023" y="964800"/>
                </a:cubicBezTo>
                <a:cubicBezTo>
                  <a:pt x="2688217" y="968020"/>
                  <a:pt x="2675947" y="969248"/>
                  <a:pt x="2664023" y="972000"/>
                </a:cubicBezTo>
                <a:cubicBezTo>
                  <a:pt x="2644739" y="976450"/>
                  <a:pt x="2625623" y="981600"/>
                  <a:pt x="2606423" y="986400"/>
                </a:cubicBezTo>
                <a:lnTo>
                  <a:pt x="2548823" y="1000800"/>
                </a:lnTo>
                <a:cubicBezTo>
                  <a:pt x="2539223" y="1003200"/>
                  <a:pt x="2529411" y="1004871"/>
                  <a:pt x="2520023" y="1008000"/>
                </a:cubicBezTo>
                <a:lnTo>
                  <a:pt x="2476823" y="1022400"/>
                </a:lnTo>
                <a:cubicBezTo>
                  <a:pt x="2469623" y="1024800"/>
                  <a:pt x="2462709" y="1028352"/>
                  <a:pt x="2455223" y="1029600"/>
                </a:cubicBezTo>
                <a:lnTo>
                  <a:pt x="2412023" y="1036800"/>
                </a:lnTo>
                <a:cubicBezTo>
                  <a:pt x="2402423" y="1044000"/>
                  <a:pt x="2393399" y="1052040"/>
                  <a:pt x="2383223" y="1058400"/>
                </a:cubicBezTo>
                <a:cubicBezTo>
                  <a:pt x="2362887" y="1071110"/>
                  <a:pt x="2353820" y="1073001"/>
                  <a:pt x="2332823" y="1080000"/>
                </a:cubicBezTo>
                <a:cubicBezTo>
                  <a:pt x="2320823" y="1089600"/>
                  <a:pt x="2309251" y="1099761"/>
                  <a:pt x="2296823" y="1108800"/>
                </a:cubicBezTo>
                <a:cubicBezTo>
                  <a:pt x="2282826" y="1118979"/>
                  <a:pt x="2264434" y="1124086"/>
                  <a:pt x="2253623" y="1137600"/>
                </a:cubicBezTo>
                <a:cubicBezTo>
                  <a:pt x="2244023" y="1149600"/>
                  <a:pt x="2235689" y="1162734"/>
                  <a:pt x="2224823" y="1173600"/>
                </a:cubicBezTo>
                <a:cubicBezTo>
                  <a:pt x="2218704" y="1179719"/>
                  <a:pt x="2210146" y="1182808"/>
                  <a:pt x="2203223" y="1188000"/>
                </a:cubicBezTo>
                <a:cubicBezTo>
                  <a:pt x="2190929" y="1197220"/>
                  <a:pt x="2179517" y="1207580"/>
                  <a:pt x="2167223" y="1216800"/>
                </a:cubicBezTo>
                <a:cubicBezTo>
                  <a:pt x="2160300" y="1221992"/>
                  <a:pt x="2152193" y="1225568"/>
                  <a:pt x="2145623" y="1231200"/>
                </a:cubicBezTo>
                <a:cubicBezTo>
                  <a:pt x="2104545" y="1266410"/>
                  <a:pt x="2128322" y="1250973"/>
                  <a:pt x="2095223" y="1288800"/>
                </a:cubicBezTo>
                <a:cubicBezTo>
                  <a:pt x="2086283" y="1299017"/>
                  <a:pt x="2074904" y="1306999"/>
                  <a:pt x="2066423" y="1317600"/>
                </a:cubicBezTo>
                <a:cubicBezTo>
                  <a:pt x="2055612" y="1331114"/>
                  <a:pt x="2047223" y="1346400"/>
                  <a:pt x="2037623" y="1360800"/>
                </a:cubicBezTo>
                <a:lnTo>
                  <a:pt x="2023223" y="1382400"/>
                </a:lnTo>
                <a:lnTo>
                  <a:pt x="2008823" y="1404000"/>
                </a:lnTo>
                <a:cubicBezTo>
                  <a:pt x="2004023" y="1411200"/>
                  <a:pt x="1997159" y="1417391"/>
                  <a:pt x="1994423" y="1425600"/>
                </a:cubicBezTo>
                <a:cubicBezTo>
                  <a:pt x="1989623" y="1440000"/>
                  <a:pt x="1986811" y="1455224"/>
                  <a:pt x="1980023" y="1468800"/>
                </a:cubicBezTo>
                <a:cubicBezTo>
                  <a:pt x="1975223" y="1478400"/>
                  <a:pt x="1969392" y="1487550"/>
                  <a:pt x="1965623" y="1497600"/>
                </a:cubicBezTo>
                <a:cubicBezTo>
                  <a:pt x="1962148" y="1506865"/>
                  <a:pt x="1961266" y="1516922"/>
                  <a:pt x="1958423" y="1526400"/>
                </a:cubicBezTo>
                <a:cubicBezTo>
                  <a:pt x="1954061" y="1540939"/>
                  <a:pt x="1947704" y="1554874"/>
                  <a:pt x="1944023" y="1569600"/>
                </a:cubicBezTo>
                <a:cubicBezTo>
                  <a:pt x="1939223" y="1588800"/>
                  <a:pt x="1933504" y="1607793"/>
                  <a:pt x="1929623" y="1627200"/>
                </a:cubicBezTo>
                <a:cubicBezTo>
                  <a:pt x="1919560" y="1677515"/>
                  <a:pt x="1924435" y="1651129"/>
                  <a:pt x="1915223" y="1706400"/>
                </a:cubicBezTo>
                <a:cubicBezTo>
                  <a:pt x="1918155" y="1770904"/>
                  <a:pt x="1915096" y="1842627"/>
                  <a:pt x="1929623" y="1908000"/>
                </a:cubicBezTo>
                <a:cubicBezTo>
                  <a:pt x="1931269" y="1915409"/>
                  <a:pt x="1933429" y="1922812"/>
                  <a:pt x="1936823" y="1929600"/>
                </a:cubicBezTo>
                <a:cubicBezTo>
                  <a:pt x="1951909" y="1959771"/>
                  <a:pt x="1948137" y="1945029"/>
                  <a:pt x="1972823" y="1965600"/>
                </a:cubicBezTo>
                <a:cubicBezTo>
                  <a:pt x="1980645" y="1972119"/>
                  <a:pt x="1986386" y="1980949"/>
                  <a:pt x="1994423" y="1987200"/>
                </a:cubicBezTo>
                <a:cubicBezTo>
                  <a:pt x="2051827" y="2031848"/>
                  <a:pt x="2017745" y="2005424"/>
                  <a:pt x="2059223" y="2023200"/>
                </a:cubicBezTo>
                <a:cubicBezTo>
                  <a:pt x="2079713" y="2031982"/>
                  <a:pt x="2088516" y="2040579"/>
                  <a:pt x="2109623" y="2044800"/>
                </a:cubicBezTo>
                <a:cubicBezTo>
                  <a:pt x="2145051" y="2051886"/>
                  <a:pt x="2189881" y="2054208"/>
                  <a:pt x="2224823" y="2059200"/>
                </a:cubicBezTo>
                <a:cubicBezTo>
                  <a:pt x="2236938" y="2060931"/>
                  <a:pt x="2248783" y="2064211"/>
                  <a:pt x="2260823" y="2066400"/>
                </a:cubicBezTo>
                <a:cubicBezTo>
                  <a:pt x="2275186" y="2069011"/>
                  <a:pt x="2289558" y="2071628"/>
                  <a:pt x="2304023" y="2073600"/>
                </a:cubicBezTo>
                <a:cubicBezTo>
                  <a:pt x="2342367" y="2078829"/>
                  <a:pt x="2380913" y="2082527"/>
                  <a:pt x="2419223" y="2088000"/>
                </a:cubicBezTo>
                <a:cubicBezTo>
                  <a:pt x="2439441" y="2090888"/>
                  <a:pt x="2509036" y="2101131"/>
                  <a:pt x="2527223" y="2102400"/>
                </a:cubicBezTo>
                <a:cubicBezTo>
                  <a:pt x="2611156" y="2108256"/>
                  <a:pt x="2695144" y="2113686"/>
                  <a:pt x="2779223" y="2116800"/>
                </a:cubicBezTo>
                <a:lnTo>
                  <a:pt x="2973623" y="2124000"/>
                </a:lnTo>
                <a:lnTo>
                  <a:pt x="3074423" y="2116800"/>
                </a:lnTo>
                <a:cubicBezTo>
                  <a:pt x="3122400" y="2113978"/>
                  <a:pt x="3170602" y="2114382"/>
                  <a:pt x="3218423" y="2109600"/>
                </a:cubicBezTo>
                <a:cubicBezTo>
                  <a:pt x="3242777" y="2107165"/>
                  <a:pt x="3266423" y="2100000"/>
                  <a:pt x="3290423" y="2095200"/>
                </a:cubicBezTo>
                <a:lnTo>
                  <a:pt x="3326423" y="2088000"/>
                </a:lnTo>
                <a:cubicBezTo>
                  <a:pt x="3338423" y="2085600"/>
                  <a:pt x="3350551" y="2083768"/>
                  <a:pt x="3362423" y="2080800"/>
                </a:cubicBezTo>
                <a:cubicBezTo>
                  <a:pt x="3372023" y="2078400"/>
                  <a:pt x="3381958" y="2077075"/>
                  <a:pt x="3391223" y="2073600"/>
                </a:cubicBezTo>
                <a:cubicBezTo>
                  <a:pt x="3401273" y="2069831"/>
                  <a:pt x="3409973" y="2062969"/>
                  <a:pt x="3420023" y="2059200"/>
                </a:cubicBezTo>
                <a:cubicBezTo>
                  <a:pt x="3429288" y="2055725"/>
                  <a:pt x="3439345" y="2054843"/>
                  <a:pt x="3448823" y="2052000"/>
                </a:cubicBezTo>
                <a:lnTo>
                  <a:pt x="3513623" y="2030400"/>
                </a:lnTo>
                <a:cubicBezTo>
                  <a:pt x="3520823" y="2028000"/>
                  <a:pt x="3528435" y="2026594"/>
                  <a:pt x="3535223" y="2023200"/>
                </a:cubicBezTo>
                <a:cubicBezTo>
                  <a:pt x="3577599" y="2002012"/>
                  <a:pt x="3553841" y="2012194"/>
                  <a:pt x="3607223" y="1994400"/>
                </a:cubicBezTo>
                <a:cubicBezTo>
                  <a:pt x="3614423" y="1992000"/>
                  <a:pt x="3621460" y="1989041"/>
                  <a:pt x="3628823" y="1987200"/>
                </a:cubicBezTo>
                <a:cubicBezTo>
                  <a:pt x="3638423" y="1984800"/>
                  <a:pt x="3648145" y="1982843"/>
                  <a:pt x="3657623" y="1980000"/>
                </a:cubicBezTo>
                <a:cubicBezTo>
                  <a:pt x="3672162" y="1975638"/>
                  <a:pt x="3686423" y="1970400"/>
                  <a:pt x="3700823" y="1965600"/>
                </a:cubicBezTo>
                <a:cubicBezTo>
                  <a:pt x="3708023" y="1963200"/>
                  <a:pt x="3715060" y="1960241"/>
                  <a:pt x="3722423" y="1958400"/>
                </a:cubicBezTo>
                <a:cubicBezTo>
                  <a:pt x="3732023" y="1956000"/>
                  <a:pt x="3741547" y="1953273"/>
                  <a:pt x="3751223" y="1951200"/>
                </a:cubicBezTo>
                <a:cubicBezTo>
                  <a:pt x="3775155" y="1946072"/>
                  <a:pt x="3799223" y="1941600"/>
                  <a:pt x="3823223" y="1936800"/>
                </a:cubicBezTo>
                <a:cubicBezTo>
                  <a:pt x="3835223" y="1934400"/>
                  <a:pt x="3847351" y="1932568"/>
                  <a:pt x="3859223" y="1929600"/>
                </a:cubicBezTo>
                <a:cubicBezTo>
                  <a:pt x="3868823" y="1927200"/>
                  <a:pt x="3878320" y="1924341"/>
                  <a:pt x="3888023" y="1922400"/>
                </a:cubicBezTo>
                <a:cubicBezTo>
                  <a:pt x="3976291" y="1904746"/>
                  <a:pt x="3893128" y="1924724"/>
                  <a:pt x="3960023" y="1908000"/>
                </a:cubicBezTo>
                <a:cubicBezTo>
                  <a:pt x="3965716" y="1908438"/>
                  <a:pt x="4062089" y="1912075"/>
                  <a:pt x="4089623" y="1922400"/>
                </a:cubicBezTo>
                <a:cubicBezTo>
                  <a:pt x="4097725" y="1925438"/>
                  <a:pt x="4104575" y="1931260"/>
                  <a:pt x="4111223" y="1936800"/>
                </a:cubicBezTo>
                <a:cubicBezTo>
                  <a:pt x="4128426" y="1951136"/>
                  <a:pt x="4155448" y="1983074"/>
                  <a:pt x="4161623" y="2001600"/>
                </a:cubicBezTo>
                <a:cubicBezTo>
                  <a:pt x="4164023" y="2008800"/>
                  <a:pt x="4165833" y="2016224"/>
                  <a:pt x="4168823" y="2023200"/>
                </a:cubicBezTo>
                <a:cubicBezTo>
                  <a:pt x="4173051" y="2033065"/>
                  <a:pt x="4179454" y="2041950"/>
                  <a:pt x="4183223" y="2052000"/>
                </a:cubicBezTo>
                <a:cubicBezTo>
                  <a:pt x="4186698" y="2061265"/>
                  <a:pt x="4186948" y="2071535"/>
                  <a:pt x="4190423" y="2080800"/>
                </a:cubicBezTo>
                <a:cubicBezTo>
                  <a:pt x="4205297" y="2120465"/>
                  <a:pt x="4205863" y="2097331"/>
                  <a:pt x="4212023" y="2138400"/>
                </a:cubicBezTo>
                <a:cubicBezTo>
                  <a:pt x="4217764" y="2176671"/>
                  <a:pt x="4226423" y="2253600"/>
                  <a:pt x="4226423" y="2253600"/>
                </a:cubicBezTo>
                <a:cubicBezTo>
                  <a:pt x="4224023" y="2289600"/>
                  <a:pt x="4221025" y="2325565"/>
                  <a:pt x="4219223" y="2361600"/>
                </a:cubicBezTo>
                <a:cubicBezTo>
                  <a:pt x="4213824" y="2469572"/>
                  <a:pt x="4218232" y="2578328"/>
                  <a:pt x="4204823" y="2685600"/>
                </a:cubicBezTo>
                <a:cubicBezTo>
                  <a:pt x="4200023" y="2724000"/>
                  <a:pt x="4193927" y="2762260"/>
                  <a:pt x="4190423" y="2800800"/>
                </a:cubicBezTo>
                <a:cubicBezTo>
                  <a:pt x="4177366" y="2944429"/>
                  <a:pt x="4189508" y="2820733"/>
                  <a:pt x="4176023" y="2937600"/>
                </a:cubicBezTo>
                <a:cubicBezTo>
                  <a:pt x="4171041" y="2980779"/>
                  <a:pt x="4167014" y="3024070"/>
                  <a:pt x="4161623" y="3067200"/>
                </a:cubicBezTo>
                <a:cubicBezTo>
                  <a:pt x="4159223" y="3086400"/>
                  <a:pt x="4157604" y="3105714"/>
                  <a:pt x="4154423" y="3124800"/>
                </a:cubicBezTo>
                <a:cubicBezTo>
                  <a:pt x="4152796" y="3134561"/>
                  <a:pt x="4149370" y="3143940"/>
                  <a:pt x="4147223" y="3153600"/>
                </a:cubicBezTo>
                <a:cubicBezTo>
                  <a:pt x="4144568" y="3165546"/>
                  <a:pt x="4142212" y="3177560"/>
                  <a:pt x="4140023" y="3189600"/>
                </a:cubicBezTo>
                <a:cubicBezTo>
                  <a:pt x="4128570" y="3252591"/>
                  <a:pt x="4136054" y="3217380"/>
                  <a:pt x="4125623" y="3290400"/>
                </a:cubicBezTo>
                <a:cubicBezTo>
                  <a:pt x="4123558" y="3304852"/>
                  <a:pt x="4120823" y="3319200"/>
                  <a:pt x="4118423" y="3333600"/>
                </a:cubicBezTo>
                <a:cubicBezTo>
                  <a:pt x="4120823" y="3374400"/>
                  <a:pt x="4117203" y="3416006"/>
                  <a:pt x="4125623" y="3456000"/>
                </a:cubicBezTo>
                <a:cubicBezTo>
                  <a:pt x="4127406" y="3464468"/>
                  <a:pt x="4139315" y="3466886"/>
                  <a:pt x="4147223" y="3470400"/>
                </a:cubicBezTo>
                <a:cubicBezTo>
                  <a:pt x="4161094" y="3476565"/>
                  <a:pt x="4176023" y="3480000"/>
                  <a:pt x="4190423" y="3484800"/>
                </a:cubicBezTo>
                <a:lnTo>
                  <a:pt x="4212023" y="3492000"/>
                </a:lnTo>
                <a:lnTo>
                  <a:pt x="4233623" y="3499200"/>
                </a:lnTo>
                <a:cubicBezTo>
                  <a:pt x="4284023" y="3496800"/>
                  <a:pt x="4334601" y="3496860"/>
                  <a:pt x="4384823" y="3492000"/>
                </a:cubicBezTo>
                <a:cubicBezTo>
                  <a:pt x="4409184" y="3489642"/>
                  <a:pt x="4432823" y="3482400"/>
                  <a:pt x="4456823" y="3477600"/>
                </a:cubicBezTo>
                <a:cubicBezTo>
                  <a:pt x="4468823" y="3475200"/>
                  <a:pt x="4481461" y="3474945"/>
                  <a:pt x="4492823" y="3470400"/>
                </a:cubicBezTo>
                <a:cubicBezTo>
                  <a:pt x="4504823" y="3465600"/>
                  <a:pt x="4516677" y="3460417"/>
                  <a:pt x="4528823" y="3456000"/>
                </a:cubicBezTo>
                <a:cubicBezTo>
                  <a:pt x="4543088" y="3450813"/>
                  <a:pt x="4557623" y="3446400"/>
                  <a:pt x="4572023" y="3441600"/>
                </a:cubicBezTo>
                <a:cubicBezTo>
                  <a:pt x="4579223" y="3439200"/>
                  <a:pt x="4586835" y="3437794"/>
                  <a:pt x="4593623" y="3434400"/>
                </a:cubicBezTo>
                <a:lnTo>
                  <a:pt x="4622423" y="3420000"/>
                </a:lnTo>
                <a:cubicBezTo>
                  <a:pt x="4629623" y="3410400"/>
                  <a:pt x="4638656" y="3401933"/>
                  <a:pt x="4644023" y="3391200"/>
                </a:cubicBezTo>
                <a:cubicBezTo>
                  <a:pt x="4658470" y="3362306"/>
                  <a:pt x="4647456" y="3335697"/>
                  <a:pt x="4644023" y="3304800"/>
                </a:cubicBezTo>
                <a:cubicBezTo>
                  <a:pt x="4641359" y="3280828"/>
                  <a:pt x="4639641" y="3256754"/>
                  <a:pt x="4636823" y="3232800"/>
                </a:cubicBezTo>
                <a:cubicBezTo>
                  <a:pt x="4634840" y="3215946"/>
                  <a:pt x="4633439" y="3198936"/>
                  <a:pt x="4629623" y="3182400"/>
                </a:cubicBezTo>
                <a:cubicBezTo>
                  <a:pt x="4623913" y="3157656"/>
                  <a:pt x="4613467" y="3132526"/>
                  <a:pt x="4600823" y="3110400"/>
                </a:cubicBezTo>
                <a:cubicBezTo>
                  <a:pt x="4596530" y="3102887"/>
                  <a:pt x="4592542" y="3094919"/>
                  <a:pt x="4586423" y="3088800"/>
                </a:cubicBezTo>
                <a:cubicBezTo>
                  <a:pt x="4580304" y="3082681"/>
                  <a:pt x="4571821" y="3079490"/>
                  <a:pt x="4564823" y="3074400"/>
                </a:cubicBezTo>
                <a:cubicBezTo>
                  <a:pt x="4547967" y="3062141"/>
                  <a:pt x="4475797" y="3011548"/>
                  <a:pt x="4464023" y="2988000"/>
                </a:cubicBezTo>
                <a:cubicBezTo>
                  <a:pt x="4459223" y="2978400"/>
                  <a:pt x="4453982" y="2969008"/>
                  <a:pt x="4449623" y="2959200"/>
                </a:cubicBezTo>
                <a:cubicBezTo>
                  <a:pt x="4444374" y="2947390"/>
                  <a:pt x="4439761" y="2935301"/>
                  <a:pt x="4435223" y="2923200"/>
                </a:cubicBezTo>
                <a:cubicBezTo>
                  <a:pt x="4429780" y="2908685"/>
                  <a:pt x="4423493" y="2887485"/>
                  <a:pt x="4420823" y="2872800"/>
                </a:cubicBezTo>
                <a:cubicBezTo>
                  <a:pt x="4403624" y="2778206"/>
                  <a:pt x="4422753" y="2858921"/>
                  <a:pt x="4406423" y="2793600"/>
                </a:cubicBezTo>
                <a:cubicBezTo>
                  <a:pt x="4387419" y="2565551"/>
                  <a:pt x="4394819" y="2688752"/>
                  <a:pt x="4406423" y="2253600"/>
                </a:cubicBezTo>
                <a:cubicBezTo>
                  <a:pt x="4406822" y="2238631"/>
                  <a:pt x="4416903" y="2125920"/>
                  <a:pt x="4420823" y="2102400"/>
                </a:cubicBezTo>
                <a:cubicBezTo>
                  <a:pt x="4422071" y="2094914"/>
                  <a:pt x="4426316" y="2088195"/>
                  <a:pt x="4428023" y="2080800"/>
                </a:cubicBezTo>
                <a:cubicBezTo>
                  <a:pt x="4433527" y="2056951"/>
                  <a:pt x="4431477" y="2030691"/>
                  <a:pt x="4442423" y="2008800"/>
                </a:cubicBezTo>
                <a:cubicBezTo>
                  <a:pt x="4447223" y="1999200"/>
                  <a:pt x="4452595" y="1989865"/>
                  <a:pt x="4456823" y="1980000"/>
                </a:cubicBezTo>
                <a:cubicBezTo>
                  <a:pt x="4459813" y="1973024"/>
                  <a:pt x="4459813" y="1964715"/>
                  <a:pt x="4464023" y="1958400"/>
                </a:cubicBezTo>
                <a:cubicBezTo>
                  <a:pt x="4469671" y="1949928"/>
                  <a:pt x="4479104" y="1944622"/>
                  <a:pt x="4485623" y="1936800"/>
                </a:cubicBezTo>
                <a:cubicBezTo>
                  <a:pt x="4493849" y="1926929"/>
                  <a:pt x="4518110" y="1884820"/>
                  <a:pt x="4521623" y="1879200"/>
                </a:cubicBezTo>
                <a:cubicBezTo>
                  <a:pt x="4526209" y="1871862"/>
                  <a:pt x="4531437" y="1864938"/>
                  <a:pt x="4536023" y="1857600"/>
                </a:cubicBezTo>
                <a:cubicBezTo>
                  <a:pt x="4543440" y="1845733"/>
                  <a:pt x="4550206" y="1833467"/>
                  <a:pt x="4557623" y="1821600"/>
                </a:cubicBezTo>
                <a:cubicBezTo>
                  <a:pt x="4592707" y="1765465"/>
                  <a:pt x="4548211" y="1836786"/>
                  <a:pt x="4593623" y="1778400"/>
                </a:cubicBezTo>
                <a:cubicBezTo>
                  <a:pt x="4604248" y="1764739"/>
                  <a:pt x="4629623" y="1760400"/>
                  <a:pt x="4636823" y="1756800"/>
                </a:cubicBezTo>
                <a:close/>
              </a:path>
            </a:pathLst>
          </a:custGeom>
          <a:solidFill>
            <a:schemeClr val="accent1">
              <a:alpha val="16215"/>
            </a:schemeClr>
          </a:solid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Tree>
    <p:extLst>
      <p:ext uri="{BB962C8B-B14F-4D97-AF65-F5344CB8AC3E}">
        <p14:creationId xmlns:p14="http://schemas.microsoft.com/office/powerpoint/2010/main" val="406817568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937B-6F08-C0B3-6A38-8AA321CA9A9D}"/>
              </a:ext>
            </a:extLst>
          </p:cNvPr>
          <p:cNvSpPr>
            <a:spLocks noGrp="1"/>
          </p:cNvSpPr>
          <p:nvPr>
            <p:ph type="title"/>
          </p:nvPr>
        </p:nvSpPr>
        <p:spPr>
          <a:xfrm>
            <a:off x="660228" y="84273"/>
            <a:ext cx="10868367" cy="762000"/>
          </a:xfrm>
        </p:spPr>
        <p:txBody>
          <a:bodyPr/>
          <a:lstStyle/>
          <a:p>
            <a:r>
              <a:rPr lang="en-US" dirty="0"/>
              <a:t>Pathway/Pathway Relationships</a:t>
            </a:r>
          </a:p>
        </p:txBody>
      </p:sp>
      <p:pic>
        <p:nvPicPr>
          <p:cNvPr id="7" name="Picture 6">
            <a:extLst>
              <a:ext uri="{FF2B5EF4-FFF2-40B4-BE49-F238E27FC236}">
                <a16:creationId xmlns:a16="http://schemas.microsoft.com/office/drawing/2014/main" id="{B811FC07-C9F6-4BFE-E2FB-93A92F67EFB1}"/>
              </a:ext>
            </a:extLst>
          </p:cNvPr>
          <p:cNvPicPr>
            <a:picLocks noChangeAspect="1"/>
          </p:cNvPicPr>
          <p:nvPr/>
        </p:nvPicPr>
        <p:blipFill>
          <a:blip r:embed="rId3"/>
          <a:stretch>
            <a:fillRect/>
          </a:stretch>
        </p:blipFill>
        <p:spPr>
          <a:xfrm>
            <a:off x="7865950" y="997366"/>
            <a:ext cx="2588745" cy="4552814"/>
          </a:xfrm>
          <a:prstGeom prst="rect">
            <a:avLst/>
          </a:prstGeom>
        </p:spPr>
      </p:pic>
      <p:pic>
        <p:nvPicPr>
          <p:cNvPr id="9" name="Picture 8">
            <a:extLst>
              <a:ext uri="{FF2B5EF4-FFF2-40B4-BE49-F238E27FC236}">
                <a16:creationId xmlns:a16="http://schemas.microsoft.com/office/drawing/2014/main" id="{8EEDFC9F-5743-0BF0-4632-FAE4AF387061}"/>
              </a:ext>
            </a:extLst>
          </p:cNvPr>
          <p:cNvPicPr>
            <a:picLocks noChangeAspect="1"/>
          </p:cNvPicPr>
          <p:nvPr/>
        </p:nvPicPr>
        <p:blipFill>
          <a:blip r:embed="rId4"/>
          <a:stretch>
            <a:fillRect/>
          </a:stretch>
        </p:blipFill>
        <p:spPr>
          <a:xfrm>
            <a:off x="1014318" y="867799"/>
            <a:ext cx="4780186" cy="5085475"/>
          </a:xfrm>
          <a:prstGeom prst="rect">
            <a:avLst/>
          </a:prstGeom>
        </p:spPr>
      </p:pic>
      <p:cxnSp>
        <p:nvCxnSpPr>
          <p:cNvPr id="11" name="Elbow Connector 10">
            <a:extLst>
              <a:ext uri="{FF2B5EF4-FFF2-40B4-BE49-F238E27FC236}">
                <a16:creationId xmlns:a16="http://schemas.microsoft.com/office/drawing/2014/main" id="{3C012C34-A829-78C1-4553-DB869B6F8E5B}"/>
              </a:ext>
            </a:extLst>
          </p:cNvPr>
          <p:cNvCxnSpPr>
            <a:cxnSpLocks/>
          </p:cNvCxnSpPr>
          <p:nvPr/>
        </p:nvCxnSpPr>
        <p:spPr>
          <a:xfrm flipV="1">
            <a:off x="3584666" y="3048831"/>
            <a:ext cx="5873670" cy="27856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6169240E-8FBB-8156-8136-5C91FA62BB85}"/>
              </a:ext>
            </a:extLst>
          </p:cNvPr>
          <p:cNvCxnSpPr>
            <a:cxnSpLocks/>
          </p:cNvCxnSpPr>
          <p:nvPr/>
        </p:nvCxnSpPr>
        <p:spPr>
          <a:xfrm>
            <a:off x="3542999" y="2408198"/>
            <a:ext cx="4893203" cy="23483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502A603A-379D-2733-20D9-23F8E6D72E9D}"/>
              </a:ext>
            </a:extLst>
          </p:cNvPr>
          <p:cNvSpPr/>
          <p:nvPr/>
        </p:nvSpPr>
        <p:spPr>
          <a:xfrm>
            <a:off x="8731325" y="3273773"/>
            <a:ext cx="309519" cy="1322655"/>
          </a:xfrm>
          <a:prstGeom prst="round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55"/>
          </a:p>
        </p:txBody>
      </p:sp>
    </p:spTree>
    <p:extLst>
      <p:ext uri="{BB962C8B-B14F-4D97-AF65-F5344CB8AC3E}">
        <p14:creationId xmlns:p14="http://schemas.microsoft.com/office/powerpoint/2010/main" val="132769904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4CF76-2CDC-E3F0-427D-691BF980BA10}"/>
              </a:ext>
            </a:extLst>
          </p:cNvPr>
          <p:cNvSpPr>
            <a:spLocks noGrp="1"/>
          </p:cNvSpPr>
          <p:nvPr>
            <p:ph type="title"/>
          </p:nvPr>
        </p:nvSpPr>
        <p:spPr>
          <a:xfrm>
            <a:off x="660228" y="149905"/>
            <a:ext cx="10868367" cy="762000"/>
          </a:xfrm>
        </p:spPr>
        <p:txBody>
          <a:bodyPr/>
          <a:lstStyle/>
          <a:p>
            <a:r>
              <a:rPr lang="en-US" dirty="0"/>
              <a:t>TF/TF Interactions</a:t>
            </a:r>
          </a:p>
        </p:txBody>
      </p:sp>
      <p:sp>
        <p:nvSpPr>
          <p:cNvPr id="3" name="Content Placeholder 2">
            <a:extLst>
              <a:ext uri="{FF2B5EF4-FFF2-40B4-BE49-F238E27FC236}">
                <a16:creationId xmlns:a16="http://schemas.microsoft.com/office/drawing/2014/main" id="{759F3CB1-BC95-35BF-C132-0455F5FDEE34}"/>
              </a:ext>
            </a:extLst>
          </p:cNvPr>
          <p:cNvSpPr>
            <a:spLocks noGrp="1"/>
          </p:cNvSpPr>
          <p:nvPr>
            <p:ph idx="1"/>
          </p:nvPr>
        </p:nvSpPr>
        <p:spPr>
          <a:xfrm>
            <a:off x="1366684" y="1091381"/>
            <a:ext cx="8508093" cy="3968947"/>
          </a:xfrm>
        </p:spPr>
        <p:txBody>
          <a:bodyPr/>
          <a:lstStyle/>
          <a:p>
            <a:r>
              <a:rPr lang="en-US" dirty="0"/>
              <a:t>Correlations</a:t>
            </a:r>
          </a:p>
          <a:p>
            <a:pPr lvl="1"/>
            <a:r>
              <a:rPr lang="en-US" dirty="0"/>
              <a:t>Spearman correlation: cutoff &gt; 0.25 (scaled based on GLM’s maximum value to comparison)</a:t>
            </a:r>
          </a:p>
          <a:p>
            <a:r>
              <a:rPr lang="en-US" dirty="0"/>
              <a:t>Direct interactions</a:t>
            </a:r>
          </a:p>
          <a:p>
            <a:pPr lvl="1"/>
            <a:r>
              <a:rPr lang="en-US" dirty="0" err="1"/>
              <a:t>E.g</a:t>
            </a:r>
            <a:r>
              <a:rPr lang="en-US" dirty="0"/>
              <a:t> Tcf7l2 -&gt; Stat3: Stat3 is a target of Tcf7l2</a:t>
            </a:r>
          </a:p>
          <a:p>
            <a:r>
              <a:rPr lang="en-US" dirty="0"/>
              <a:t>Indirect interactions are not considered</a:t>
            </a:r>
          </a:p>
          <a:p>
            <a:pPr lvl="1"/>
            <a:endParaRPr lang="en-US" dirty="0"/>
          </a:p>
        </p:txBody>
      </p:sp>
      <p:pic>
        <p:nvPicPr>
          <p:cNvPr id="5" name="Picture 4">
            <a:extLst>
              <a:ext uri="{FF2B5EF4-FFF2-40B4-BE49-F238E27FC236}">
                <a16:creationId xmlns:a16="http://schemas.microsoft.com/office/drawing/2014/main" id="{FBE4E36F-381C-C199-EA15-B6294FA75FD0}"/>
              </a:ext>
            </a:extLst>
          </p:cNvPr>
          <p:cNvPicPr>
            <a:picLocks noChangeAspect="1"/>
          </p:cNvPicPr>
          <p:nvPr/>
        </p:nvPicPr>
        <p:blipFill>
          <a:blip r:embed="rId3"/>
          <a:stretch>
            <a:fillRect/>
          </a:stretch>
        </p:blipFill>
        <p:spPr>
          <a:xfrm>
            <a:off x="7412169" y="1917290"/>
            <a:ext cx="4451424" cy="3968947"/>
          </a:xfrm>
          <a:prstGeom prst="rect">
            <a:avLst/>
          </a:prstGeom>
          <a:ln w="3175">
            <a:solidFill>
              <a:schemeClr val="accent1">
                <a:shade val="50000"/>
              </a:schemeClr>
            </a:solidFill>
          </a:ln>
        </p:spPr>
      </p:pic>
      <p:sp>
        <p:nvSpPr>
          <p:cNvPr id="4" name="Rounded Rectangle 3">
            <a:extLst>
              <a:ext uri="{FF2B5EF4-FFF2-40B4-BE49-F238E27FC236}">
                <a16:creationId xmlns:a16="http://schemas.microsoft.com/office/drawing/2014/main" id="{A7AD3F66-6D18-33A0-BA66-5465B9C66C3B}"/>
              </a:ext>
            </a:extLst>
          </p:cNvPr>
          <p:cNvSpPr/>
          <p:nvPr/>
        </p:nvSpPr>
        <p:spPr>
          <a:xfrm rot="2146452">
            <a:off x="9400370" y="4337796"/>
            <a:ext cx="466971" cy="1483024"/>
          </a:xfrm>
          <a:prstGeom prst="round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0147230"/>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D6D0-382C-3A9D-A415-4CCDB1959593}"/>
              </a:ext>
            </a:extLst>
          </p:cNvPr>
          <p:cNvSpPr>
            <a:spLocks noGrp="1"/>
          </p:cNvSpPr>
          <p:nvPr>
            <p:ph type="title"/>
          </p:nvPr>
        </p:nvSpPr>
        <p:spPr>
          <a:xfrm>
            <a:off x="667494" y="36159"/>
            <a:ext cx="10868367" cy="762000"/>
          </a:xfrm>
        </p:spPr>
        <p:txBody>
          <a:bodyPr/>
          <a:lstStyle/>
          <a:p>
            <a:r>
              <a:rPr lang="en-US" dirty="0"/>
              <a:t>Regulatory Network of TFs and Pathways</a:t>
            </a:r>
          </a:p>
        </p:txBody>
      </p:sp>
      <p:pic>
        <p:nvPicPr>
          <p:cNvPr id="7" name="Picture 6">
            <a:extLst>
              <a:ext uri="{FF2B5EF4-FFF2-40B4-BE49-F238E27FC236}">
                <a16:creationId xmlns:a16="http://schemas.microsoft.com/office/drawing/2014/main" id="{E07CA25B-F83B-9729-4518-9F1622590359}"/>
              </a:ext>
            </a:extLst>
          </p:cNvPr>
          <p:cNvPicPr>
            <a:picLocks noChangeAspect="1"/>
          </p:cNvPicPr>
          <p:nvPr/>
        </p:nvPicPr>
        <p:blipFill>
          <a:blip r:embed="rId3"/>
          <a:stretch>
            <a:fillRect/>
          </a:stretch>
        </p:blipFill>
        <p:spPr>
          <a:xfrm>
            <a:off x="105821" y="1128448"/>
            <a:ext cx="11977181" cy="3972824"/>
          </a:xfrm>
          <a:prstGeom prst="rect">
            <a:avLst/>
          </a:prstGeom>
        </p:spPr>
      </p:pic>
      <p:pic>
        <p:nvPicPr>
          <p:cNvPr id="4" name="Picture 3">
            <a:extLst>
              <a:ext uri="{FF2B5EF4-FFF2-40B4-BE49-F238E27FC236}">
                <a16:creationId xmlns:a16="http://schemas.microsoft.com/office/drawing/2014/main" id="{0147F9BA-0DD5-6BD0-5813-2DB17AABD30C}"/>
              </a:ext>
            </a:extLst>
          </p:cNvPr>
          <p:cNvPicPr>
            <a:picLocks noChangeAspect="1"/>
          </p:cNvPicPr>
          <p:nvPr/>
        </p:nvPicPr>
        <p:blipFill>
          <a:blip r:embed="rId4"/>
          <a:stretch>
            <a:fillRect/>
          </a:stretch>
        </p:blipFill>
        <p:spPr>
          <a:xfrm>
            <a:off x="4532081" y="806230"/>
            <a:ext cx="5528067" cy="4560982"/>
          </a:xfrm>
          <a:prstGeom prst="rect">
            <a:avLst/>
          </a:prstGeom>
        </p:spPr>
      </p:pic>
      <p:sp>
        <p:nvSpPr>
          <p:cNvPr id="5" name="Rectangle 4">
            <a:extLst>
              <a:ext uri="{FF2B5EF4-FFF2-40B4-BE49-F238E27FC236}">
                <a16:creationId xmlns:a16="http://schemas.microsoft.com/office/drawing/2014/main" id="{063C39C8-6B57-3AAB-F621-E87D26EF96F8}"/>
              </a:ext>
            </a:extLst>
          </p:cNvPr>
          <p:cNvSpPr/>
          <p:nvPr/>
        </p:nvSpPr>
        <p:spPr bwMode="auto">
          <a:xfrm>
            <a:off x="2249695" y="2386899"/>
            <a:ext cx="1912755" cy="1777846"/>
          </a:xfrm>
          <a:prstGeom prst="rect">
            <a:avLst/>
          </a:prstGeom>
          <a:solidFill>
            <a:schemeClr val="accent1">
              <a:alpha val="24000"/>
            </a:schemeClr>
          </a:solidFill>
          <a:ln w="9525" cap="flat" cmpd="sng" algn="ctr">
            <a:solidFill>
              <a:schemeClr val="tx1"/>
            </a:solid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1980645" eaLnBrk="0" hangingPunct="0"/>
            <a:endParaRPr lang="en-US" sz="5199"/>
          </a:p>
        </p:txBody>
      </p:sp>
      <p:cxnSp>
        <p:nvCxnSpPr>
          <p:cNvPr id="8" name="Elbow Connector 7">
            <a:extLst>
              <a:ext uri="{FF2B5EF4-FFF2-40B4-BE49-F238E27FC236}">
                <a16:creationId xmlns:a16="http://schemas.microsoft.com/office/drawing/2014/main" id="{A67602DE-89CA-7A4D-71C0-3CB7A4C0D45A}"/>
              </a:ext>
            </a:extLst>
          </p:cNvPr>
          <p:cNvCxnSpPr>
            <a:cxnSpLocks/>
            <a:stCxn id="5" idx="2"/>
            <a:endCxn id="4" idx="1"/>
          </p:cNvCxnSpPr>
          <p:nvPr/>
        </p:nvCxnSpPr>
        <p:spPr bwMode="auto">
          <a:xfrm rot="5400000" flipH="1" flipV="1">
            <a:off x="3330065" y="2962729"/>
            <a:ext cx="1078024" cy="1326008"/>
          </a:xfrm>
          <a:prstGeom prst="bentConnector4">
            <a:avLst>
              <a:gd name="adj1" fmla="val -21205"/>
              <a:gd name="adj2" fmla="val 86062"/>
            </a:avLst>
          </a:prstGeom>
          <a:solidFill>
            <a:schemeClr val="accent1"/>
          </a:solidFill>
          <a:ln w="9525" cap="flat" cmpd="sng" algn="ctr">
            <a:solidFill>
              <a:schemeClr val="tx1"/>
            </a:solidFill>
            <a:prstDash val="solid"/>
            <a:round/>
            <a:headEnd type="none" w="med" len="med"/>
            <a:tailEnd type="triangle"/>
          </a:ln>
          <a:effectLst/>
        </p:spPr>
      </p:cxnSp>
      <p:sp>
        <p:nvSpPr>
          <p:cNvPr id="37" name="Rectangle 36">
            <a:extLst>
              <a:ext uri="{FF2B5EF4-FFF2-40B4-BE49-F238E27FC236}">
                <a16:creationId xmlns:a16="http://schemas.microsoft.com/office/drawing/2014/main" id="{0786D73C-FC73-25B1-C223-0C85AA3991EB}"/>
              </a:ext>
            </a:extLst>
          </p:cNvPr>
          <p:cNvSpPr/>
          <p:nvPr/>
        </p:nvSpPr>
        <p:spPr>
          <a:xfrm>
            <a:off x="2369121" y="5502773"/>
            <a:ext cx="9775111" cy="1330652"/>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2" name="TextBox 41">
            <a:extLst>
              <a:ext uri="{FF2B5EF4-FFF2-40B4-BE49-F238E27FC236}">
                <a16:creationId xmlns:a16="http://schemas.microsoft.com/office/drawing/2014/main" id="{17B5B111-23D6-DFE2-D350-767420601EE3}"/>
              </a:ext>
            </a:extLst>
          </p:cNvPr>
          <p:cNvSpPr txBox="1"/>
          <p:nvPr/>
        </p:nvSpPr>
        <p:spPr>
          <a:xfrm>
            <a:off x="2289861" y="5219549"/>
            <a:ext cx="830805" cy="307777"/>
          </a:xfrm>
          <a:prstGeom prst="rect">
            <a:avLst/>
          </a:prstGeom>
          <a:noFill/>
        </p:spPr>
        <p:txBody>
          <a:bodyPr wrap="none" rtlCol="0">
            <a:spAutoFit/>
          </a:bodyPr>
          <a:lstStyle/>
          <a:p>
            <a:r>
              <a:rPr lang="en-US" sz="1400" b="1" u="sng" dirty="0"/>
              <a:t>Legends</a:t>
            </a:r>
            <a:r>
              <a:rPr lang="en-US" sz="1400" dirty="0"/>
              <a:t>:</a:t>
            </a:r>
          </a:p>
        </p:txBody>
      </p:sp>
      <p:sp>
        <p:nvSpPr>
          <p:cNvPr id="43" name="Right Arrow 42">
            <a:extLst>
              <a:ext uri="{FF2B5EF4-FFF2-40B4-BE49-F238E27FC236}">
                <a16:creationId xmlns:a16="http://schemas.microsoft.com/office/drawing/2014/main" id="{C78A07E2-DB8C-917E-1C7B-C68FD50C97A6}"/>
              </a:ext>
            </a:extLst>
          </p:cNvPr>
          <p:cNvSpPr/>
          <p:nvPr/>
        </p:nvSpPr>
        <p:spPr>
          <a:xfrm>
            <a:off x="2472606" y="6444850"/>
            <a:ext cx="532916" cy="103111"/>
          </a:xfrm>
          <a:prstGeom prst="righ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4" name="Right Arrow 43">
            <a:extLst>
              <a:ext uri="{FF2B5EF4-FFF2-40B4-BE49-F238E27FC236}">
                <a16:creationId xmlns:a16="http://schemas.microsoft.com/office/drawing/2014/main" id="{F8361261-FF25-1506-5177-0A23FFB36D76}"/>
              </a:ext>
            </a:extLst>
          </p:cNvPr>
          <p:cNvSpPr/>
          <p:nvPr/>
        </p:nvSpPr>
        <p:spPr>
          <a:xfrm>
            <a:off x="5409756" y="5594005"/>
            <a:ext cx="532916" cy="103111"/>
          </a:xfrm>
          <a:prstGeom prst="rightArrow">
            <a:avLst/>
          </a:prstGeom>
          <a:solidFill>
            <a:srgbClr val="8FBC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5" name="Right Arrow 44">
            <a:extLst>
              <a:ext uri="{FF2B5EF4-FFF2-40B4-BE49-F238E27FC236}">
                <a16:creationId xmlns:a16="http://schemas.microsoft.com/office/drawing/2014/main" id="{711626D3-D657-5B85-B3B5-9FE9EB58689D}"/>
              </a:ext>
            </a:extLst>
          </p:cNvPr>
          <p:cNvSpPr/>
          <p:nvPr/>
        </p:nvSpPr>
        <p:spPr>
          <a:xfrm>
            <a:off x="5409756" y="6048791"/>
            <a:ext cx="532916" cy="103111"/>
          </a:xfrm>
          <a:prstGeom prst="rightArrow">
            <a:avLst/>
          </a:prstGeom>
          <a:solidFill>
            <a:srgbClr val="A5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6" name="Right Arrow 45">
            <a:extLst>
              <a:ext uri="{FF2B5EF4-FFF2-40B4-BE49-F238E27FC236}">
                <a16:creationId xmlns:a16="http://schemas.microsoft.com/office/drawing/2014/main" id="{F3FA2C3B-A162-CDC8-18B7-E6034982E1FF}"/>
              </a:ext>
            </a:extLst>
          </p:cNvPr>
          <p:cNvSpPr/>
          <p:nvPr/>
        </p:nvSpPr>
        <p:spPr>
          <a:xfrm>
            <a:off x="5409756" y="6504416"/>
            <a:ext cx="532916" cy="45719"/>
          </a:xfrm>
          <a:prstGeom prst="rightArrow">
            <a:avLst/>
          </a:prstGeom>
          <a:solidFill>
            <a:srgbClr val="E99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7" name="Right Arrow 46">
            <a:extLst>
              <a:ext uri="{FF2B5EF4-FFF2-40B4-BE49-F238E27FC236}">
                <a16:creationId xmlns:a16="http://schemas.microsoft.com/office/drawing/2014/main" id="{A62E116D-9BEF-7CBA-A578-39EAFBFB24EF}"/>
              </a:ext>
            </a:extLst>
          </p:cNvPr>
          <p:cNvSpPr/>
          <p:nvPr/>
        </p:nvSpPr>
        <p:spPr>
          <a:xfrm>
            <a:off x="8625226" y="5647717"/>
            <a:ext cx="532916" cy="457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8" name="TextBox 47">
            <a:extLst>
              <a:ext uri="{FF2B5EF4-FFF2-40B4-BE49-F238E27FC236}">
                <a16:creationId xmlns:a16="http://schemas.microsoft.com/office/drawing/2014/main" id="{32B47767-1D46-48A7-2AEE-B741B37D87DC}"/>
              </a:ext>
            </a:extLst>
          </p:cNvPr>
          <p:cNvSpPr txBox="1"/>
          <p:nvPr/>
        </p:nvSpPr>
        <p:spPr>
          <a:xfrm>
            <a:off x="2936566" y="6296350"/>
            <a:ext cx="2421302" cy="400110"/>
          </a:xfrm>
          <a:prstGeom prst="rect">
            <a:avLst/>
          </a:prstGeom>
          <a:noFill/>
        </p:spPr>
        <p:txBody>
          <a:bodyPr wrap="square" rtlCol="0">
            <a:spAutoFit/>
          </a:bodyPr>
          <a:lstStyle/>
          <a:p>
            <a:pPr algn="ctr"/>
            <a:r>
              <a:rPr lang="en-US" sz="1000" dirty="0"/>
              <a:t>TF activates pathway (e.g. </a:t>
            </a:r>
            <a:r>
              <a:rPr lang="en-US" sz="1000" dirty="0" err="1"/>
              <a:t>Jund</a:t>
            </a:r>
            <a:r>
              <a:rPr lang="en-US" sz="1000" dirty="0"/>
              <a:t> activates “RUNX3 regulates CDKN1A transcription”)*</a:t>
            </a:r>
          </a:p>
        </p:txBody>
      </p:sp>
      <p:sp>
        <p:nvSpPr>
          <p:cNvPr id="49" name="TextBox 48">
            <a:extLst>
              <a:ext uri="{FF2B5EF4-FFF2-40B4-BE49-F238E27FC236}">
                <a16:creationId xmlns:a16="http://schemas.microsoft.com/office/drawing/2014/main" id="{C200AE16-9111-C3DC-6975-11B80897BBD2}"/>
              </a:ext>
            </a:extLst>
          </p:cNvPr>
          <p:cNvSpPr txBox="1"/>
          <p:nvPr/>
        </p:nvSpPr>
        <p:spPr>
          <a:xfrm>
            <a:off x="5918112" y="5516394"/>
            <a:ext cx="2486578" cy="246221"/>
          </a:xfrm>
          <a:prstGeom prst="rect">
            <a:avLst/>
          </a:prstGeom>
          <a:noFill/>
        </p:spPr>
        <p:txBody>
          <a:bodyPr wrap="none" rtlCol="0">
            <a:spAutoFit/>
          </a:bodyPr>
          <a:lstStyle/>
          <a:p>
            <a:r>
              <a:rPr lang="en-US" sz="1000" dirty="0"/>
              <a:t>TF activates TF (e.g. </a:t>
            </a:r>
            <a:r>
              <a:rPr lang="en-US" sz="1000" dirty="0" err="1"/>
              <a:t>Cebpa</a:t>
            </a:r>
            <a:r>
              <a:rPr lang="en-US" sz="1000" dirty="0"/>
              <a:t> activates </a:t>
            </a:r>
            <a:r>
              <a:rPr lang="en-US" sz="1000" dirty="0" err="1"/>
              <a:t>Pparg</a:t>
            </a:r>
            <a:r>
              <a:rPr lang="en-US" sz="1000" dirty="0"/>
              <a:t>)*</a:t>
            </a:r>
          </a:p>
        </p:txBody>
      </p:sp>
      <p:sp>
        <p:nvSpPr>
          <p:cNvPr id="50" name="TextBox 49">
            <a:extLst>
              <a:ext uri="{FF2B5EF4-FFF2-40B4-BE49-F238E27FC236}">
                <a16:creationId xmlns:a16="http://schemas.microsoft.com/office/drawing/2014/main" id="{73364F98-55AA-7C50-4141-26521D3DDF2D}"/>
              </a:ext>
            </a:extLst>
          </p:cNvPr>
          <p:cNvSpPr txBox="1"/>
          <p:nvPr/>
        </p:nvSpPr>
        <p:spPr>
          <a:xfrm>
            <a:off x="5956095" y="5991806"/>
            <a:ext cx="2246128" cy="246221"/>
          </a:xfrm>
          <a:prstGeom prst="rect">
            <a:avLst/>
          </a:prstGeom>
          <a:noFill/>
        </p:spPr>
        <p:txBody>
          <a:bodyPr wrap="none" rtlCol="0">
            <a:spAutoFit/>
          </a:bodyPr>
          <a:lstStyle/>
          <a:p>
            <a:r>
              <a:rPr lang="en-US" sz="1000" dirty="0"/>
              <a:t>TF inhibits TF (e.g. E2f4 inhibits Bach1)*</a:t>
            </a:r>
          </a:p>
        </p:txBody>
      </p:sp>
      <p:sp>
        <p:nvSpPr>
          <p:cNvPr id="51" name="TextBox 50">
            <a:extLst>
              <a:ext uri="{FF2B5EF4-FFF2-40B4-BE49-F238E27FC236}">
                <a16:creationId xmlns:a16="http://schemas.microsoft.com/office/drawing/2014/main" id="{0AB0912C-BE09-1625-048A-B40E5FF9E22B}"/>
              </a:ext>
            </a:extLst>
          </p:cNvPr>
          <p:cNvSpPr txBox="1"/>
          <p:nvPr/>
        </p:nvSpPr>
        <p:spPr>
          <a:xfrm>
            <a:off x="5813401" y="6373588"/>
            <a:ext cx="2512743" cy="400110"/>
          </a:xfrm>
          <a:prstGeom prst="rect">
            <a:avLst/>
          </a:prstGeom>
          <a:noFill/>
        </p:spPr>
        <p:txBody>
          <a:bodyPr wrap="square" rtlCol="0">
            <a:spAutoFit/>
          </a:bodyPr>
          <a:lstStyle/>
          <a:p>
            <a:pPr algn="ctr"/>
            <a:r>
              <a:rPr lang="en-US" sz="1000" dirty="0"/>
              <a:t>Pathway regulates TF (e.g. “PTK6 Activates STAT3” regulates Stat3**)</a:t>
            </a:r>
          </a:p>
        </p:txBody>
      </p:sp>
      <p:sp>
        <p:nvSpPr>
          <p:cNvPr id="52" name="TextBox 51">
            <a:extLst>
              <a:ext uri="{FF2B5EF4-FFF2-40B4-BE49-F238E27FC236}">
                <a16:creationId xmlns:a16="http://schemas.microsoft.com/office/drawing/2014/main" id="{4E6E70D8-621C-6337-2ED7-54AE78A80D19}"/>
              </a:ext>
            </a:extLst>
          </p:cNvPr>
          <p:cNvSpPr txBox="1"/>
          <p:nvPr/>
        </p:nvSpPr>
        <p:spPr>
          <a:xfrm>
            <a:off x="8352990" y="6139356"/>
            <a:ext cx="3804665" cy="707886"/>
          </a:xfrm>
          <a:prstGeom prst="rect">
            <a:avLst/>
          </a:prstGeom>
          <a:noFill/>
        </p:spPr>
        <p:txBody>
          <a:bodyPr wrap="square" rtlCol="0">
            <a:spAutoFit/>
          </a:bodyPr>
          <a:lstStyle/>
          <a:p>
            <a:r>
              <a:rPr lang="en-US" sz="800" dirty="0"/>
              <a:t>*:  The thickness of the edge indicates the strength of the correlation between the two node objects</a:t>
            </a:r>
          </a:p>
          <a:p>
            <a:r>
              <a:rPr lang="en-US" sz="800" dirty="0"/>
              <a:t>**: The TF is annotated in a pathway. But the actual mechanism (e.g. activated, inhibited, or used in other reactions) has not exploited yet. But regardless the activity of the TF should be regulated via this pathway.</a:t>
            </a:r>
          </a:p>
        </p:txBody>
      </p:sp>
      <p:sp>
        <p:nvSpPr>
          <p:cNvPr id="53" name="TextBox 52">
            <a:extLst>
              <a:ext uri="{FF2B5EF4-FFF2-40B4-BE49-F238E27FC236}">
                <a16:creationId xmlns:a16="http://schemas.microsoft.com/office/drawing/2014/main" id="{038BA173-5F20-C1F3-91BE-82874133CFD6}"/>
              </a:ext>
            </a:extLst>
          </p:cNvPr>
          <p:cNvSpPr txBox="1"/>
          <p:nvPr/>
        </p:nvSpPr>
        <p:spPr>
          <a:xfrm>
            <a:off x="8972135" y="5485616"/>
            <a:ext cx="3243802" cy="553998"/>
          </a:xfrm>
          <a:prstGeom prst="rect">
            <a:avLst/>
          </a:prstGeom>
          <a:noFill/>
        </p:spPr>
        <p:txBody>
          <a:bodyPr wrap="square" rtlCol="0">
            <a:spAutoFit/>
          </a:bodyPr>
          <a:lstStyle/>
          <a:p>
            <a:pPr algn="ctr"/>
            <a:r>
              <a:rPr lang="en-US" sz="1000" dirty="0"/>
              <a:t>Source pathway is a sub-pathway </a:t>
            </a:r>
            <a:r>
              <a:rPr lang="en-US" sz="1000" dirty="0" err="1"/>
              <a:t>oftarget</a:t>
            </a:r>
            <a:r>
              <a:rPr lang="en-US" sz="1000" dirty="0"/>
              <a:t> pathway (e.g. “STAT3 nuclear events downstream of ALK signaling” is a sub-pathway of ”Signaling by ALK”)</a:t>
            </a:r>
          </a:p>
        </p:txBody>
      </p:sp>
      <p:sp>
        <p:nvSpPr>
          <p:cNvPr id="54" name="Oval 53">
            <a:extLst>
              <a:ext uri="{FF2B5EF4-FFF2-40B4-BE49-F238E27FC236}">
                <a16:creationId xmlns:a16="http://schemas.microsoft.com/office/drawing/2014/main" id="{AD3EC812-A4CE-2D51-D7DA-DF57DA3C450A}"/>
              </a:ext>
            </a:extLst>
          </p:cNvPr>
          <p:cNvSpPr/>
          <p:nvPr/>
        </p:nvSpPr>
        <p:spPr>
          <a:xfrm>
            <a:off x="2545925" y="5614406"/>
            <a:ext cx="386279" cy="137160"/>
          </a:xfrm>
          <a:prstGeom prst="ellipse">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Oval 54">
            <a:extLst>
              <a:ext uri="{FF2B5EF4-FFF2-40B4-BE49-F238E27FC236}">
                <a16:creationId xmlns:a16="http://schemas.microsoft.com/office/drawing/2014/main" id="{00E0137D-D90A-9668-F7AC-D235DADFEB98}"/>
              </a:ext>
            </a:extLst>
          </p:cNvPr>
          <p:cNvSpPr/>
          <p:nvPr/>
        </p:nvSpPr>
        <p:spPr>
          <a:xfrm>
            <a:off x="2545925" y="5971280"/>
            <a:ext cx="386279" cy="13716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TextBox 55">
            <a:extLst>
              <a:ext uri="{FF2B5EF4-FFF2-40B4-BE49-F238E27FC236}">
                <a16:creationId xmlns:a16="http://schemas.microsoft.com/office/drawing/2014/main" id="{A954E76F-54FA-7CA2-7A00-722D476ECB1F}"/>
              </a:ext>
            </a:extLst>
          </p:cNvPr>
          <p:cNvSpPr txBox="1"/>
          <p:nvPr/>
        </p:nvSpPr>
        <p:spPr>
          <a:xfrm>
            <a:off x="2929366" y="5511972"/>
            <a:ext cx="2421302" cy="400110"/>
          </a:xfrm>
          <a:prstGeom prst="rect">
            <a:avLst/>
          </a:prstGeom>
          <a:noFill/>
        </p:spPr>
        <p:txBody>
          <a:bodyPr wrap="square" rtlCol="0">
            <a:spAutoFit/>
          </a:bodyPr>
          <a:lstStyle/>
          <a:p>
            <a:pPr algn="ctr"/>
            <a:r>
              <a:rPr lang="en-US" sz="1000" dirty="0"/>
              <a:t>TF that has significant differential activity between AML and WT cells</a:t>
            </a:r>
          </a:p>
        </p:txBody>
      </p:sp>
      <p:sp>
        <p:nvSpPr>
          <p:cNvPr id="57" name="TextBox 56">
            <a:extLst>
              <a:ext uri="{FF2B5EF4-FFF2-40B4-BE49-F238E27FC236}">
                <a16:creationId xmlns:a16="http://schemas.microsoft.com/office/drawing/2014/main" id="{2D18CE61-1D60-9CFB-0831-EB2B4620D449}"/>
              </a:ext>
            </a:extLst>
          </p:cNvPr>
          <p:cNvSpPr txBox="1"/>
          <p:nvPr/>
        </p:nvSpPr>
        <p:spPr>
          <a:xfrm>
            <a:off x="2929366" y="5893031"/>
            <a:ext cx="2421302" cy="400110"/>
          </a:xfrm>
          <a:prstGeom prst="rect">
            <a:avLst/>
          </a:prstGeom>
          <a:noFill/>
        </p:spPr>
        <p:txBody>
          <a:bodyPr wrap="square" rtlCol="0">
            <a:spAutoFit/>
          </a:bodyPr>
          <a:lstStyle/>
          <a:p>
            <a:pPr algn="ctr"/>
            <a:r>
              <a:rPr lang="en-US" sz="1000" dirty="0"/>
              <a:t>Pathway that has significant differential activity between AML and WT cells</a:t>
            </a:r>
          </a:p>
        </p:txBody>
      </p:sp>
    </p:spTree>
    <p:extLst>
      <p:ext uri="{BB962C8B-B14F-4D97-AF65-F5344CB8AC3E}">
        <p14:creationId xmlns:p14="http://schemas.microsoft.com/office/powerpoint/2010/main" val="28737442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D6D0-382C-3A9D-A415-4CCDB1959593}"/>
              </a:ext>
            </a:extLst>
          </p:cNvPr>
          <p:cNvSpPr>
            <a:spLocks noGrp="1"/>
          </p:cNvSpPr>
          <p:nvPr>
            <p:ph type="title"/>
          </p:nvPr>
        </p:nvSpPr>
        <p:spPr/>
        <p:txBody>
          <a:bodyPr/>
          <a:lstStyle/>
          <a:p>
            <a:r>
              <a:rPr lang="en-US" dirty="0"/>
              <a:t>Regulatory Network of TFs and Pathways</a:t>
            </a:r>
          </a:p>
        </p:txBody>
      </p:sp>
      <p:pic>
        <p:nvPicPr>
          <p:cNvPr id="4" name="Picture 3">
            <a:extLst>
              <a:ext uri="{FF2B5EF4-FFF2-40B4-BE49-F238E27FC236}">
                <a16:creationId xmlns:a16="http://schemas.microsoft.com/office/drawing/2014/main" id="{3E49733A-E8E6-13B5-52AC-8F1D3DDCB48F}"/>
              </a:ext>
            </a:extLst>
          </p:cNvPr>
          <p:cNvPicPr>
            <a:picLocks noChangeAspect="1"/>
          </p:cNvPicPr>
          <p:nvPr/>
        </p:nvPicPr>
        <p:blipFill>
          <a:blip r:embed="rId3"/>
          <a:stretch>
            <a:fillRect/>
          </a:stretch>
        </p:blipFill>
        <p:spPr>
          <a:xfrm>
            <a:off x="1521419" y="1436127"/>
            <a:ext cx="9141619" cy="3017332"/>
          </a:xfrm>
          <a:prstGeom prst="rect">
            <a:avLst/>
          </a:prstGeom>
        </p:spPr>
      </p:pic>
      <p:pic>
        <p:nvPicPr>
          <p:cNvPr id="26" name="Picture 25">
            <a:extLst>
              <a:ext uri="{FF2B5EF4-FFF2-40B4-BE49-F238E27FC236}">
                <a16:creationId xmlns:a16="http://schemas.microsoft.com/office/drawing/2014/main" id="{E66FF807-672E-7E18-2F2D-30D534835DA6}"/>
              </a:ext>
            </a:extLst>
          </p:cNvPr>
          <p:cNvPicPr>
            <a:picLocks noChangeAspect="1"/>
          </p:cNvPicPr>
          <p:nvPr/>
        </p:nvPicPr>
        <p:blipFill>
          <a:blip r:embed="rId4"/>
          <a:stretch>
            <a:fillRect/>
          </a:stretch>
        </p:blipFill>
        <p:spPr>
          <a:xfrm>
            <a:off x="8397256" y="4008150"/>
            <a:ext cx="448769" cy="100790"/>
          </a:xfrm>
          <a:prstGeom prst="rect">
            <a:avLst/>
          </a:prstGeom>
        </p:spPr>
      </p:pic>
      <p:sp>
        <p:nvSpPr>
          <p:cNvPr id="27" name="TextBox 26">
            <a:extLst>
              <a:ext uri="{FF2B5EF4-FFF2-40B4-BE49-F238E27FC236}">
                <a16:creationId xmlns:a16="http://schemas.microsoft.com/office/drawing/2014/main" id="{944C4DDB-425B-046C-3A67-8263461B3DAB}"/>
              </a:ext>
            </a:extLst>
          </p:cNvPr>
          <p:cNvSpPr txBox="1"/>
          <p:nvPr/>
        </p:nvSpPr>
        <p:spPr>
          <a:xfrm>
            <a:off x="8849717" y="3928923"/>
            <a:ext cx="1815504" cy="461665"/>
          </a:xfrm>
          <a:prstGeom prst="rect">
            <a:avLst/>
          </a:prstGeom>
          <a:noFill/>
        </p:spPr>
        <p:txBody>
          <a:bodyPr wrap="square" rtlCol="0">
            <a:spAutoFit/>
          </a:bodyPr>
          <a:lstStyle/>
          <a:p>
            <a:pPr algn="ctr"/>
            <a:r>
              <a:rPr lang="en-US" sz="600" dirty="0"/>
              <a:t>Node color showing median difference between AML and WT cells. Negative (blue, left) means WT has higher activities while positive (red, right) means AML higher. </a:t>
            </a:r>
          </a:p>
        </p:txBody>
      </p:sp>
      <p:sp>
        <p:nvSpPr>
          <p:cNvPr id="28" name="TextBox 27">
            <a:extLst>
              <a:ext uri="{FF2B5EF4-FFF2-40B4-BE49-F238E27FC236}">
                <a16:creationId xmlns:a16="http://schemas.microsoft.com/office/drawing/2014/main" id="{CA59C8A0-7717-60D9-2292-6E3B6C8925D5}"/>
              </a:ext>
            </a:extLst>
          </p:cNvPr>
          <p:cNvSpPr txBox="1"/>
          <p:nvPr/>
        </p:nvSpPr>
        <p:spPr>
          <a:xfrm>
            <a:off x="8340481" y="4082295"/>
            <a:ext cx="316112" cy="161583"/>
          </a:xfrm>
          <a:prstGeom prst="rect">
            <a:avLst/>
          </a:prstGeom>
          <a:noFill/>
        </p:spPr>
        <p:txBody>
          <a:bodyPr wrap="none" rtlCol="0">
            <a:spAutoFit/>
          </a:bodyPr>
          <a:lstStyle/>
          <a:p>
            <a:r>
              <a:rPr lang="en-US" sz="450" dirty="0"/>
              <a:t>-0.25</a:t>
            </a:r>
          </a:p>
        </p:txBody>
      </p:sp>
      <p:sp>
        <p:nvSpPr>
          <p:cNvPr id="29" name="TextBox 28">
            <a:extLst>
              <a:ext uri="{FF2B5EF4-FFF2-40B4-BE49-F238E27FC236}">
                <a16:creationId xmlns:a16="http://schemas.microsoft.com/office/drawing/2014/main" id="{81E9CF0C-4064-F3A9-800E-34760C247DEE}"/>
              </a:ext>
            </a:extLst>
          </p:cNvPr>
          <p:cNvSpPr txBox="1"/>
          <p:nvPr/>
        </p:nvSpPr>
        <p:spPr>
          <a:xfrm>
            <a:off x="8677124" y="4083117"/>
            <a:ext cx="296876" cy="161583"/>
          </a:xfrm>
          <a:prstGeom prst="rect">
            <a:avLst/>
          </a:prstGeom>
          <a:noFill/>
        </p:spPr>
        <p:txBody>
          <a:bodyPr wrap="none" rtlCol="0">
            <a:spAutoFit/>
          </a:bodyPr>
          <a:lstStyle/>
          <a:p>
            <a:r>
              <a:rPr lang="en-US" sz="450" dirty="0"/>
              <a:t>0.25</a:t>
            </a:r>
          </a:p>
        </p:txBody>
      </p:sp>
      <p:sp>
        <p:nvSpPr>
          <p:cNvPr id="30" name="Rectangle 29">
            <a:extLst>
              <a:ext uri="{FF2B5EF4-FFF2-40B4-BE49-F238E27FC236}">
                <a16:creationId xmlns:a16="http://schemas.microsoft.com/office/drawing/2014/main" id="{8AFFDF73-918B-C41A-9B07-F0C58F62A6C0}"/>
              </a:ext>
            </a:extLst>
          </p:cNvPr>
          <p:cNvSpPr/>
          <p:nvPr/>
        </p:nvSpPr>
        <p:spPr>
          <a:xfrm>
            <a:off x="8340480" y="3937260"/>
            <a:ext cx="2303147" cy="41393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3" name="TextBox 2">
            <a:extLst>
              <a:ext uri="{FF2B5EF4-FFF2-40B4-BE49-F238E27FC236}">
                <a16:creationId xmlns:a16="http://schemas.microsoft.com/office/drawing/2014/main" id="{FFB4C74F-3F59-A38E-BCB6-E309A0D0B60F}"/>
              </a:ext>
            </a:extLst>
          </p:cNvPr>
          <p:cNvSpPr txBox="1"/>
          <p:nvPr/>
        </p:nvSpPr>
        <p:spPr>
          <a:xfrm>
            <a:off x="3145049" y="4487877"/>
            <a:ext cx="774571" cy="253916"/>
          </a:xfrm>
          <a:prstGeom prst="rect">
            <a:avLst/>
          </a:prstGeom>
          <a:noFill/>
        </p:spPr>
        <p:txBody>
          <a:bodyPr wrap="none" rtlCol="0">
            <a:spAutoFit/>
          </a:bodyPr>
          <a:lstStyle/>
          <a:p>
            <a:r>
              <a:rPr lang="en-US" sz="1050" b="1" u="sng" dirty="0"/>
              <a:t>Legends</a:t>
            </a:r>
            <a:r>
              <a:rPr lang="en-US" sz="1050" dirty="0"/>
              <a:t>:</a:t>
            </a:r>
          </a:p>
        </p:txBody>
      </p:sp>
      <p:sp>
        <p:nvSpPr>
          <p:cNvPr id="5" name="Right Arrow 4">
            <a:extLst>
              <a:ext uri="{FF2B5EF4-FFF2-40B4-BE49-F238E27FC236}">
                <a16:creationId xmlns:a16="http://schemas.microsoft.com/office/drawing/2014/main" id="{C3A67FA8-035C-99A9-E686-10D53DDBE7D0}"/>
              </a:ext>
            </a:extLst>
          </p:cNvPr>
          <p:cNvSpPr/>
          <p:nvPr/>
        </p:nvSpPr>
        <p:spPr>
          <a:xfrm>
            <a:off x="3319040" y="5410591"/>
            <a:ext cx="399583" cy="77313"/>
          </a:xfrm>
          <a:prstGeom prst="rightArrow">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6" name="Right Arrow 5">
            <a:extLst>
              <a:ext uri="{FF2B5EF4-FFF2-40B4-BE49-F238E27FC236}">
                <a16:creationId xmlns:a16="http://schemas.microsoft.com/office/drawing/2014/main" id="{8AAD7AF9-8056-D6FA-879E-1F257CAD7F92}"/>
              </a:ext>
            </a:extLst>
          </p:cNvPr>
          <p:cNvSpPr/>
          <p:nvPr/>
        </p:nvSpPr>
        <p:spPr>
          <a:xfrm>
            <a:off x="5521328" y="4772623"/>
            <a:ext cx="399583" cy="77313"/>
          </a:xfrm>
          <a:prstGeom prst="rightArrow">
            <a:avLst/>
          </a:prstGeom>
          <a:solidFill>
            <a:srgbClr val="8FBC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7" name="Right Arrow 6">
            <a:extLst>
              <a:ext uri="{FF2B5EF4-FFF2-40B4-BE49-F238E27FC236}">
                <a16:creationId xmlns:a16="http://schemas.microsoft.com/office/drawing/2014/main" id="{AC979CE3-261C-6776-2BAA-202ED9D1E60C}"/>
              </a:ext>
            </a:extLst>
          </p:cNvPr>
          <p:cNvSpPr/>
          <p:nvPr/>
        </p:nvSpPr>
        <p:spPr>
          <a:xfrm>
            <a:off x="5521328" y="5113625"/>
            <a:ext cx="399583" cy="77313"/>
          </a:xfrm>
          <a:prstGeom prst="rightArrow">
            <a:avLst/>
          </a:prstGeom>
          <a:solidFill>
            <a:srgbClr val="A52A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8" name="Right Arrow 7">
            <a:extLst>
              <a:ext uri="{FF2B5EF4-FFF2-40B4-BE49-F238E27FC236}">
                <a16:creationId xmlns:a16="http://schemas.microsoft.com/office/drawing/2014/main" id="{A9536365-7D2B-A39B-908C-70EFCC3E90FB}"/>
              </a:ext>
            </a:extLst>
          </p:cNvPr>
          <p:cNvSpPr/>
          <p:nvPr/>
        </p:nvSpPr>
        <p:spPr>
          <a:xfrm>
            <a:off x="5521328" y="5455255"/>
            <a:ext cx="399583" cy="34280"/>
          </a:xfrm>
          <a:prstGeom prst="rightArrow">
            <a:avLst/>
          </a:prstGeom>
          <a:solidFill>
            <a:srgbClr val="E99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31" name="Right Arrow 30">
            <a:extLst>
              <a:ext uri="{FF2B5EF4-FFF2-40B4-BE49-F238E27FC236}">
                <a16:creationId xmlns:a16="http://schemas.microsoft.com/office/drawing/2014/main" id="{71CAB983-190E-8C6B-865D-142B5DEB8E13}"/>
              </a:ext>
            </a:extLst>
          </p:cNvPr>
          <p:cNvSpPr/>
          <p:nvPr/>
        </p:nvSpPr>
        <p:spPr>
          <a:xfrm>
            <a:off x="7984354" y="4797400"/>
            <a:ext cx="313602" cy="4977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32" name="TextBox 31">
            <a:extLst>
              <a:ext uri="{FF2B5EF4-FFF2-40B4-BE49-F238E27FC236}">
                <a16:creationId xmlns:a16="http://schemas.microsoft.com/office/drawing/2014/main" id="{9F826DD6-FDBC-A040-B404-841AF9077C1C}"/>
              </a:ext>
            </a:extLst>
          </p:cNvPr>
          <p:cNvSpPr txBox="1"/>
          <p:nvPr/>
        </p:nvSpPr>
        <p:spPr>
          <a:xfrm>
            <a:off x="3666919" y="5299246"/>
            <a:ext cx="1815504" cy="438582"/>
          </a:xfrm>
          <a:prstGeom prst="rect">
            <a:avLst/>
          </a:prstGeom>
          <a:noFill/>
        </p:spPr>
        <p:txBody>
          <a:bodyPr wrap="square" rtlCol="0">
            <a:spAutoFit/>
          </a:bodyPr>
          <a:lstStyle/>
          <a:p>
            <a:pPr algn="ctr"/>
            <a:r>
              <a:rPr lang="en-US" sz="750" dirty="0"/>
              <a:t>TF activates pathway (e.g. </a:t>
            </a:r>
            <a:r>
              <a:rPr lang="en-US" sz="750" dirty="0" err="1"/>
              <a:t>Jund</a:t>
            </a:r>
            <a:r>
              <a:rPr lang="en-US" sz="750" dirty="0"/>
              <a:t> activates “RUNX3 regulates CDKN1A transcription”)*</a:t>
            </a:r>
          </a:p>
        </p:txBody>
      </p:sp>
      <p:sp>
        <p:nvSpPr>
          <p:cNvPr id="33" name="TextBox 32">
            <a:extLst>
              <a:ext uri="{FF2B5EF4-FFF2-40B4-BE49-F238E27FC236}">
                <a16:creationId xmlns:a16="http://schemas.microsoft.com/office/drawing/2014/main" id="{621E4E8C-A435-5AE8-EBA2-4998A2A0430B}"/>
              </a:ext>
            </a:extLst>
          </p:cNvPr>
          <p:cNvSpPr txBox="1"/>
          <p:nvPr/>
        </p:nvSpPr>
        <p:spPr>
          <a:xfrm>
            <a:off x="5902497" y="4714431"/>
            <a:ext cx="2138727" cy="207749"/>
          </a:xfrm>
          <a:prstGeom prst="rect">
            <a:avLst/>
          </a:prstGeom>
          <a:noFill/>
        </p:spPr>
        <p:txBody>
          <a:bodyPr wrap="none" rtlCol="0">
            <a:spAutoFit/>
          </a:bodyPr>
          <a:lstStyle/>
          <a:p>
            <a:r>
              <a:rPr lang="en-US" sz="750" dirty="0"/>
              <a:t>TF activates TF (e.g. </a:t>
            </a:r>
            <a:r>
              <a:rPr lang="en-US" sz="750" dirty="0" err="1"/>
              <a:t>Cebpa</a:t>
            </a:r>
            <a:r>
              <a:rPr lang="en-US" sz="750" dirty="0"/>
              <a:t> activates </a:t>
            </a:r>
            <a:r>
              <a:rPr lang="en-US" sz="750" dirty="0" err="1"/>
              <a:t>Pparg</a:t>
            </a:r>
            <a:r>
              <a:rPr lang="en-US" sz="750" dirty="0"/>
              <a:t>)*</a:t>
            </a:r>
          </a:p>
        </p:txBody>
      </p:sp>
      <p:sp>
        <p:nvSpPr>
          <p:cNvPr id="34" name="TextBox 33">
            <a:extLst>
              <a:ext uri="{FF2B5EF4-FFF2-40B4-BE49-F238E27FC236}">
                <a16:creationId xmlns:a16="http://schemas.microsoft.com/office/drawing/2014/main" id="{A3787A92-6058-86BD-E8CB-4F239E29E848}"/>
              </a:ext>
            </a:extLst>
          </p:cNvPr>
          <p:cNvSpPr txBox="1"/>
          <p:nvPr/>
        </p:nvSpPr>
        <p:spPr>
          <a:xfrm>
            <a:off x="5930976" y="5070897"/>
            <a:ext cx="1907895" cy="207749"/>
          </a:xfrm>
          <a:prstGeom prst="rect">
            <a:avLst/>
          </a:prstGeom>
          <a:noFill/>
        </p:spPr>
        <p:txBody>
          <a:bodyPr wrap="none" rtlCol="0">
            <a:spAutoFit/>
          </a:bodyPr>
          <a:lstStyle/>
          <a:p>
            <a:r>
              <a:rPr lang="en-US" sz="750" dirty="0"/>
              <a:t>TF inhibits TF (e.g. E2f4 inhibits Bach1)*</a:t>
            </a:r>
          </a:p>
        </p:txBody>
      </p:sp>
      <p:sp>
        <p:nvSpPr>
          <p:cNvPr id="35" name="TextBox 34">
            <a:extLst>
              <a:ext uri="{FF2B5EF4-FFF2-40B4-BE49-F238E27FC236}">
                <a16:creationId xmlns:a16="http://schemas.microsoft.com/office/drawing/2014/main" id="{204C8AF0-71DC-B409-2BA8-7C379F13EEBA}"/>
              </a:ext>
            </a:extLst>
          </p:cNvPr>
          <p:cNvSpPr txBox="1"/>
          <p:nvPr/>
        </p:nvSpPr>
        <p:spPr>
          <a:xfrm>
            <a:off x="5823984" y="5357159"/>
            <a:ext cx="1884066" cy="323165"/>
          </a:xfrm>
          <a:prstGeom prst="rect">
            <a:avLst/>
          </a:prstGeom>
          <a:noFill/>
        </p:spPr>
        <p:txBody>
          <a:bodyPr wrap="square" rtlCol="0">
            <a:spAutoFit/>
          </a:bodyPr>
          <a:lstStyle/>
          <a:p>
            <a:pPr algn="ctr"/>
            <a:r>
              <a:rPr lang="en-US" sz="750" dirty="0"/>
              <a:t>Pathway regulates TF (e.g. “PTK6 Activates STAT3” regulates Stat3**)</a:t>
            </a:r>
          </a:p>
        </p:txBody>
      </p:sp>
      <p:sp>
        <p:nvSpPr>
          <p:cNvPr id="36" name="TextBox 35">
            <a:extLst>
              <a:ext uri="{FF2B5EF4-FFF2-40B4-BE49-F238E27FC236}">
                <a16:creationId xmlns:a16="http://schemas.microsoft.com/office/drawing/2014/main" id="{E3369343-A1E5-7792-2EF6-2D9AE1CED209}"/>
              </a:ext>
            </a:extLst>
          </p:cNvPr>
          <p:cNvSpPr txBox="1"/>
          <p:nvPr/>
        </p:nvSpPr>
        <p:spPr>
          <a:xfrm>
            <a:off x="7728179" y="5181529"/>
            <a:ext cx="2852756" cy="553998"/>
          </a:xfrm>
          <a:prstGeom prst="rect">
            <a:avLst/>
          </a:prstGeom>
          <a:noFill/>
        </p:spPr>
        <p:txBody>
          <a:bodyPr wrap="square" rtlCol="0">
            <a:spAutoFit/>
          </a:bodyPr>
          <a:lstStyle/>
          <a:p>
            <a:r>
              <a:rPr lang="en-US" sz="600" dirty="0"/>
              <a:t>*:  The thickness of the edge indicates the strength of the correlation between the two node objects</a:t>
            </a:r>
          </a:p>
          <a:p>
            <a:r>
              <a:rPr lang="en-US" sz="600" dirty="0"/>
              <a:t>**: The TF is annotated in a pathway. But the actual mechanism (e.g. activated, inhibited, or used in other reactions) has not exploited yet. But regardless the activity of the TF should be regulated via this pathway.</a:t>
            </a:r>
          </a:p>
        </p:txBody>
      </p:sp>
      <p:sp>
        <p:nvSpPr>
          <p:cNvPr id="37" name="TextBox 36">
            <a:extLst>
              <a:ext uri="{FF2B5EF4-FFF2-40B4-BE49-F238E27FC236}">
                <a16:creationId xmlns:a16="http://schemas.microsoft.com/office/drawing/2014/main" id="{820C3D50-D380-0F08-8BD3-2A2CA0732F5F}"/>
              </a:ext>
            </a:extLst>
          </p:cNvPr>
          <p:cNvSpPr txBox="1"/>
          <p:nvPr/>
        </p:nvSpPr>
        <p:spPr>
          <a:xfrm>
            <a:off x="8192416" y="4691353"/>
            <a:ext cx="2432218" cy="438582"/>
          </a:xfrm>
          <a:prstGeom prst="rect">
            <a:avLst/>
          </a:prstGeom>
          <a:noFill/>
        </p:spPr>
        <p:txBody>
          <a:bodyPr wrap="square" rtlCol="0">
            <a:spAutoFit/>
          </a:bodyPr>
          <a:lstStyle/>
          <a:p>
            <a:pPr algn="ctr"/>
            <a:r>
              <a:rPr lang="en-US" sz="750" dirty="0"/>
              <a:t>Source pathway is a sub-pathway of target pathway (e.g. “STAT3 nuclear events downstream of ALK signaling” is a sub-pathway of ”Signaling by ALK”)</a:t>
            </a:r>
          </a:p>
        </p:txBody>
      </p:sp>
      <p:sp>
        <p:nvSpPr>
          <p:cNvPr id="38" name="Rectangle 37">
            <a:extLst>
              <a:ext uri="{FF2B5EF4-FFF2-40B4-BE49-F238E27FC236}">
                <a16:creationId xmlns:a16="http://schemas.microsoft.com/office/drawing/2014/main" id="{8A56B128-4DD7-D03A-08CE-6D04FF891928}"/>
              </a:ext>
            </a:extLst>
          </p:cNvPr>
          <p:cNvSpPr/>
          <p:nvPr/>
        </p:nvSpPr>
        <p:spPr>
          <a:xfrm>
            <a:off x="3241447" y="4704218"/>
            <a:ext cx="7329424" cy="99772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39" name="Oval 38">
            <a:extLst>
              <a:ext uri="{FF2B5EF4-FFF2-40B4-BE49-F238E27FC236}">
                <a16:creationId xmlns:a16="http://schemas.microsoft.com/office/drawing/2014/main" id="{6FAA9809-DA51-65E1-3DC2-1D8571F2B5D6}"/>
              </a:ext>
            </a:extLst>
          </p:cNvPr>
          <p:cNvSpPr/>
          <p:nvPr/>
        </p:nvSpPr>
        <p:spPr>
          <a:xfrm>
            <a:off x="3374015" y="4787920"/>
            <a:ext cx="289634" cy="102843"/>
          </a:xfrm>
          <a:prstGeom prst="ellipse">
            <a:avLst/>
          </a:prstGeom>
          <a:solidFill>
            <a:srgbClr val="00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40" name="Oval 39">
            <a:extLst>
              <a:ext uri="{FF2B5EF4-FFF2-40B4-BE49-F238E27FC236}">
                <a16:creationId xmlns:a16="http://schemas.microsoft.com/office/drawing/2014/main" id="{FAA2CBCD-49BE-4ECA-E375-1E69F80932A8}"/>
              </a:ext>
            </a:extLst>
          </p:cNvPr>
          <p:cNvSpPr/>
          <p:nvPr/>
        </p:nvSpPr>
        <p:spPr>
          <a:xfrm>
            <a:off x="3374015" y="5055506"/>
            <a:ext cx="289634" cy="10284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p>
        </p:txBody>
      </p:sp>
      <p:sp>
        <p:nvSpPr>
          <p:cNvPr id="41" name="TextBox 40">
            <a:extLst>
              <a:ext uri="{FF2B5EF4-FFF2-40B4-BE49-F238E27FC236}">
                <a16:creationId xmlns:a16="http://schemas.microsoft.com/office/drawing/2014/main" id="{36BAD56D-483D-A2D9-4810-0915C12375B1}"/>
              </a:ext>
            </a:extLst>
          </p:cNvPr>
          <p:cNvSpPr txBox="1"/>
          <p:nvPr/>
        </p:nvSpPr>
        <p:spPr>
          <a:xfrm>
            <a:off x="3661521" y="4711115"/>
            <a:ext cx="1815504" cy="323165"/>
          </a:xfrm>
          <a:prstGeom prst="rect">
            <a:avLst/>
          </a:prstGeom>
          <a:noFill/>
        </p:spPr>
        <p:txBody>
          <a:bodyPr wrap="square" rtlCol="0">
            <a:spAutoFit/>
          </a:bodyPr>
          <a:lstStyle/>
          <a:p>
            <a:pPr algn="ctr"/>
            <a:r>
              <a:rPr lang="en-US" sz="750" dirty="0"/>
              <a:t>TF that has significant differential activity between AML and WT cells</a:t>
            </a:r>
          </a:p>
        </p:txBody>
      </p:sp>
      <p:sp>
        <p:nvSpPr>
          <p:cNvPr id="42" name="TextBox 41">
            <a:extLst>
              <a:ext uri="{FF2B5EF4-FFF2-40B4-BE49-F238E27FC236}">
                <a16:creationId xmlns:a16="http://schemas.microsoft.com/office/drawing/2014/main" id="{B2D7CB2E-03D8-FE59-8C62-7EC202270E41}"/>
              </a:ext>
            </a:extLst>
          </p:cNvPr>
          <p:cNvSpPr txBox="1"/>
          <p:nvPr/>
        </p:nvSpPr>
        <p:spPr>
          <a:xfrm>
            <a:off x="3661521" y="4996835"/>
            <a:ext cx="1815504" cy="438582"/>
          </a:xfrm>
          <a:prstGeom prst="rect">
            <a:avLst/>
          </a:prstGeom>
          <a:noFill/>
        </p:spPr>
        <p:txBody>
          <a:bodyPr wrap="square" rtlCol="0">
            <a:spAutoFit/>
          </a:bodyPr>
          <a:lstStyle/>
          <a:p>
            <a:pPr algn="ctr"/>
            <a:r>
              <a:rPr lang="en-US" sz="750" dirty="0"/>
              <a:t>Pathway that has significant differential activity between AML and WT cells</a:t>
            </a:r>
          </a:p>
        </p:txBody>
      </p:sp>
    </p:spTree>
    <p:extLst>
      <p:ext uri="{BB962C8B-B14F-4D97-AF65-F5344CB8AC3E}">
        <p14:creationId xmlns:p14="http://schemas.microsoft.com/office/powerpoint/2010/main" val="362055466"/>
      </p:ext>
    </p:extLst>
  </p:cSld>
  <p:clrMapOvr>
    <a:masterClrMapping/>
  </p:clrMapOvr>
  <p:transition>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C2E-39E2-2135-1871-B1D118AC862E}"/>
              </a:ext>
            </a:extLst>
          </p:cNvPr>
          <p:cNvSpPr>
            <a:spLocks noGrp="1"/>
          </p:cNvSpPr>
          <p:nvPr>
            <p:ph type="title"/>
          </p:nvPr>
        </p:nvSpPr>
        <p:spPr/>
        <p:txBody>
          <a:bodyPr/>
          <a:lstStyle/>
          <a:p>
            <a:r>
              <a:rPr lang="en-US" dirty="0"/>
              <a:t>Fuzzy Logic Simulation</a:t>
            </a:r>
          </a:p>
        </p:txBody>
      </p:sp>
      <p:pic>
        <p:nvPicPr>
          <p:cNvPr id="4" name="Picture 3">
            <a:extLst>
              <a:ext uri="{FF2B5EF4-FFF2-40B4-BE49-F238E27FC236}">
                <a16:creationId xmlns:a16="http://schemas.microsoft.com/office/drawing/2014/main" id="{5CBD6E68-DB09-36F7-2C7D-DC97842B56D9}"/>
              </a:ext>
            </a:extLst>
          </p:cNvPr>
          <p:cNvPicPr>
            <a:picLocks noChangeAspect="1"/>
          </p:cNvPicPr>
          <p:nvPr/>
        </p:nvPicPr>
        <p:blipFill>
          <a:blip r:embed="rId3"/>
          <a:stretch>
            <a:fillRect/>
          </a:stretch>
        </p:blipFill>
        <p:spPr>
          <a:xfrm>
            <a:off x="1686407" y="1617808"/>
            <a:ext cx="2596862" cy="3087437"/>
          </a:xfrm>
          <a:prstGeom prst="rect">
            <a:avLst/>
          </a:prstGeom>
        </p:spPr>
      </p:pic>
      <p:sp>
        <p:nvSpPr>
          <p:cNvPr id="6" name="TextBox 5">
            <a:extLst>
              <a:ext uri="{FF2B5EF4-FFF2-40B4-BE49-F238E27FC236}">
                <a16:creationId xmlns:a16="http://schemas.microsoft.com/office/drawing/2014/main" id="{8D9900DD-2AC7-81DB-26A2-122925AEBBB8}"/>
              </a:ext>
            </a:extLst>
          </p:cNvPr>
          <p:cNvSpPr txBox="1"/>
          <p:nvPr/>
        </p:nvSpPr>
        <p:spPr>
          <a:xfrm>
            <a:off x="1493170" y="4678383"/>
            <a:ext cx="2779132" cy="230832"/>
          </a:xfrm>
          <a:prstGeom prst="rect">
            <a:avLst/>
          </a:prstGeom>
          <a:noFill/>
        </p:spPr>
        <p:txBody>
          <a:bodyPr wrap="square">
            <a:spAutoFit/>
          </a:bodyPr>
          <a:lstStyle/>
          <a:p>
            <a:pPr algn="r"/>
            <a:r>
              <a:rPr lang="en-US" sz="900" dirty="0">
                <a:ea typeface="Arial" charset="0"/>
                <a:cs typeface="Arial" charset="0"/>
              </a:rPr>
              <a:t>Morris et al. 2011. </a:t>
            </a:r>
            <a:r>
              <a:rPr lang="en-US" sz="900" dirty="0" err="1">
                <a:ea typeface="Arial" charset="0"/>
                <a:cs typeface="Arial" charset="0"/>
              </a:rPr>
              <a:t>PLoS</a:t>
            </a:r>
            <a:r>
              <a:rPr lang="en-US" sz="900" dirty="0">
                <a:ea typeface="Arial" charset="0"/>
                <a:cs typeface="Arial" charset="0"/>
              </a:rPr>
              <a:t> </a:t>
            </a:r>
            <a:r>
              <a:rPr lang="en-US" sz="900" dirty="0" err="1">
                <a:ea typeface="Arial" charset="0"/>
                <a:cs typeface="Arial" charset="0"/>
              </a:rPr>
              <a:t>Comput</a:t>
            </a:r>
            <a:r>
              <a:rPr lang="en-US" sz="900" dirty="0">
                <a:ea typeface="Arial" charset="0"/>
                <a:cs typeface="Arial" charset="0"/>
              </a:rPr>
              <a:t> Biol. 7:e1001099</a:t>
            </a:r>
            <a:endParaRPr lang="en-US" sz="900" dirty="0"/>
          </a:p>
        </p:txBody>
      </p:sp>
      <p:grpSp>
        <p:nvGrpSpPr>
          <p:cNvPr id="19" name="Group 18">
            <a:extLst>
              <a:ext uri="{FF2B5EF4-FFF2-40B4-BE49-F238E27FC236}">
                <a16:creationId xmlns:a16="http://schemas.microsoft.com/office/drawing/2014/main" id="{5BB1D00C-D9B5-CD75-F062-0CDD924513D6}"/>
              </a:ext>
            </a:extLst>
          </p:cNvPr>
          <p:cNvGrpSpPr/>
          <p:nvPr/>
        </p:nvGrpSpPr>
        <p:grpSpPr>
          <a:xfrm>
            <a:off x="5411182" y="1507210"/>
            <a:ext cx="5125861" cy="3178939"/>
            <a:chOff x="5184788" y="1480264"/>
            <a:chExt cx="6836262" cy="4239689"/>
          </a:xfrm>
        </p:grpSpPr>
        <p:pic>
          <p:nvPicPr>
            <p:cNvPr id="7" name="Picture 6">
              <a:extLst>
                <a:ext uri="{FF2B5EF4-FFF2-40B4-BE49-F238E27FC236}">
                  <a16:creationId xmlns:a16="http://schemas.microsoft.com/office/drawing/2014/main" id="{62A18CE7-872E-732B-CD3E-69AFE04F2318}"/>
                </a:ext>
              </a:extLst>
            </p:cNvPr>
            <p:cNvPicPr>
              <a:picLocks noChangeAspect="1"/>
            </p:cNvPicPr>
            <p:nvPr/>
          </p:nvPicPr>
          <p:blipFill>
            <a:blip r:embed="rId4"/>
            <a:stretch>
              <a:fillRect/>
            </a:stretch>
          </p:blipFill>
          <p:spPr>
            <a:xfrm>
              <a:off x="5184788" y="3664522"/>
              <a:ext cx="5123557" cy="2055431"/>
            </a:xfrm>
            <a:prstGeom prst="rect">
              <a:avLst/>
            </a:prstGeom>
          </p:spPr>
        </p:pic>
        <p:pic>
          <p:nvPicPr>
            <p:cNvPr id="8" name="Picture 7">
              <a:extLst>
                <a:ext uri="{FF2B5EF4-FFF2-40B4-BE49-F238E27FC236}">
                  <a16:creationId xmlns:a16="http://schemas.microsoft.com/office/drawing/2014/main" id="{13E6676E-5791-6EC4-C8A3-381378D26097}"/>
                </a:ext>
              </a:extLst>
            </p:cNvPr>
            <p:cNvPicPr>
              <a:picLocks noChangeAspect="1"/>
            </p:cNvPicPr>
            <p:nvPr/>
          </p:nvPicPr>
          <p:blipFill>
            <a:blip r:embed="rId5"/>
            <a:stretch>
              <a:fillRect/>
            </a:stretch>
          </p:blipFill>
          <p:spPr>
            <a:xfrm>
              <a:off x="5184788" y="1480264"/>
              <a:ext cx="5097992" cy="2055435"/>
            </a:xfrm>
            <a:prstGeom prst="rect">
              <a:avLst/>
            </a:prstGeom>
          </p:spPr>
        </p:pic>
        <p:sp>
          <p:nvSpPr>
            <p:cNvPr id="10" name="TextBox 9">
              <a:extLst>
                <a:ext uri="{FF2B5EF4-FFF2-40B4-BE49-F238E27FC236}">
                  <a16:creationId xmlns:a16="http://schemas.microsoft.com/office/drawing/2014/main" id="{7CBAD697-9C8B-C20A-74DD-301587FA7690}"/>
                </a:ext>
              </a:extLst>
            </p:cNvPr>
            <p:cNvSpPr txBox="1"/>
            <p:nvPr/>
          </p:nvSpPr>
          <p:spPr>
            <a:xfrm>
              <a:off x="10175356" y="2354091"/>
              <a:ext cx="1799514" cy="338643"/>
            </a:xfrm>
            <a:prstGeom prst="rect">
              <a:avLst/>
            </a:prstGeom>
            <a:noFill/>
          </p:spPr>
          <p:txBody>
            <a:bodyPr wrap="square" rtlCol="0">
              <a:spAutoFit/>
            </a:bodyPr>
            <a:lstStyle/>
            <a:p>
              <a:pPr algn="ctr"/>
              <a:r>
                <a:rPr lang="en-US" sz="1050" dirty="0"/>
                <a:t>Before </a:t>
              </a:r>
              <a:r>
                <a:rPr lang="en-US" sz="1050" dirty="0" err="1"/>
                <a:t>Romidepsin</a:t>
              </a:r>
              <a:endParaRPr lang="en-US" sz="1050" dirty="0"/>
            </a:p>
          </p:txBody>
        </p:sp>
        <p:sp>
          <p:nvSpPr>
            <p:cNvPr id="11" name="TextBox 10">
              <a:extLst>
                <a:ext uri="{FF2B5EF4-FFF2-40B4-BE49-F238E27FC236}">
                  <a16:creationId xmlns:a16="http://schemas.microsoft.com/office/drawing/2014/main" id="{9DEE63C9-6FD7-2A14-CCC2-7F0A839E92B5}"/>
                </a:ext>
              </a:extLst>
            </p:cNvPr>
            <p:cNvSpPr txBox="1"/>
            <p:nvPr/>
          </p:nvSpPr>
          <p:spPr>
            <a:xfrm>
              <a:off x="10002268" y="4538349"/>
              <a:ext cx="2018782" cy="338643"/>
            </a:xfrm>
            <a:prstGeom prst="rect">
              <a:avLst/>
            </a:prstGeom>
            <a:noFill/>
          </p:spPr>
          <p:txBody>
            <a:bodyPr wrap="square" rtlCol="0">
              <a:spAutoFit/>
            </a:bodyPr>
            <a:lstStyle/>
            <a:p>
              <a:pPr algn="ctr"/>
              <a:r>
                <a:rPr lang="en-US" sz="1050" dirty="0"/>
                <a:t>After </a:t>
              </a:r>
              <a:r>
                <a:rPr lang="en-US" sz="1050" dirty="0" err="1"/>
                <a:t>Romidepsin</a:t>
              </a:r>
              <a:endParaRPr lang="en-US" sz="1050" dirty="0"/>
            </a:p>
          </p:txBody>
        </p:sp>
      </p:grpSp>
      <p:grpSp>
        <p:nvGrpSpPr>
          <p:cNvPr id="20" name="Group 19">
            <a:extLst>
              <a:ext uri="{FF2B5EF4-FFF2-40B4-BE49-F238E27FC236}">
                <a16:creationId xmlns:a16="http://schemas.microsoft.com/office/drawing/2014/main" id="{81E08080-7B2A-9B86-85A9-C8777F78D960}"/>
              </a:ext>
            </a:extLst>
          </p:cNvPr>
          <p:cNvGrpSpPr/>
          <p:nvPr/>
        </p:nvGrpSpPr>
        <p:grpSpPr>
          <a:xfrm>
            <a:off x="4897724" y="4810606"/>
            <a:ext cx="5452580" cy="532360"/>
            <a:chOff x="4500000" y="5885944"/>
            <a:chExt cx="7272000" cy="709999"/>
          </a:xfrm>
        </p:grpSpPr>
        <p:cxnSp>
          <p:nvCxnSpPr>
            <p:cNvPr id="9" name="Straight Connector 8">
              <a:extLst>
                <a:ext uri="{FF2B5EF4-FFF2-40B4-BE49-F238E27FC236}">
                  <a16:creationId xmlns:a16="http://schemas.microsoft.com/office/drawing/2014/main" id="{2BBEE0F5-A6D8-C4DB-826A-B9E8B3CF9EB4}"/>
                </a:ext>
              </a:extLst>
            </p:cNvPr>
            <p:cNvCxnSpPr>
              <a:cxnSpLocks/>
            </p:cNvCxnSpPr>
            <p:nvPr/>
          </p:nvCxnSpPr>
          <p:spPr bwMode="auto">
            <a:xfrm>
              <a:off x="4500000" y="5885944"/>
              <a:ext cx="7272000" cy="10672"/>
            </a:xfrm>
            <a:prstGeom prst="line">
              <a:avLst/>
            </a:prstGeom>
            <a:solidFill>
              <a:schemeClr val="accent1"/>
            </a:solidFill>
            <a:ln w="9525" cap="flat" cmpd="sng" algn="ctr">
              <a:solidFill>
                <a:schemeClr val="tx1"/>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93AFDD0-9A8E-6A92-C1A1-6D1482323B24}"/>
                    </a:ext>
                  </a:extLst>
                </p:cNvPr>
                <p:cNvSpPr/>
                <p:nvPr/>
              </p:nvSpPr>
              <p:spPr>
                <a:xfrm>
                  <a:off x="4500000" y="5961416"/>
                  <a:ext cx="7271999" cy="6345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𝑟𝑒𝑙𝑎𝑡𝑖𝑣𝑒</m:t>
                        </m:r>
                        <m:r>
                          <a:rPr lang="en-US" sz="1200" i="1">
                            <a:latin typeface="Cambria Math" panose="02040503050406030204" pitchFamily="18" charset="0"/>
                          </a:rPr>
                          <m:t>_</m:t>
                        </m:r>
                        <m:r>
                          <a:rPr lang="en-US" sz="1200" i="1">
                            <a:latin typeface="Cambria Math" panose="02040503050406030204" pitchFamily="18" charset="0"/>
                          </a:rPr>
                          <m:t>𝑖𝑚𝑝𝑎𝑐𝑡</m:t>
                        </m:r>
                        <m:r>
                          <m:rPr>
                            <m:lit/>
                          </m:rPr>
                          <a:rPr lang="en-US" sz="1200">
                            <a:latin typeface="Cambria Math" panose="02040503050406030204" pitchFamily="18" charset="0"/>
                          </a:rPr>
                          <m:t>_</m:t>
                        </m:r>
                        <m:r>
                          <a:rPr lang="en-US" sz="1200" i="1">
                            <a:latin typeface="Cambria Math" panose="02040503050406030204" pitchFamily="18" charset="0"/>
                          </a:rPr>
                          <m:t>𝑠𝑐𝑜𝑟𝑒</m:t>
                        </m:r>
                        <m:r>
                          <a:rPr lang="en-US" sz="1200">
                            <a:latin typeface="Cambria Math" panose="02040503050406030204" pitchFamily="18" charset="0"/>
                          </a:rPr>
                          <m:t>= </m:t>
                        </m:r>
                        <m:f>
                          <m:fPr>
                            <m:ctrlPr>
                              <a:rPr lang="en-US" sz="1200" i="1">
                                <a:latin typeface="Cambria Math" panose="02040503050406030204" pitchFamily="18" charset="0"/>
                              </a:rPr>
                            </m:ctrlPr>
                          </m:fPr>
                          <m:num>
                            <m:r>
                              <a:rPr lang="en-US" sz="1200" i="1">
                                <a:latin typeface="Cambria Math" panose="02040503050406030204" pitchFamily="18" charset="0"/>
                              </a:rPr>
                              <m:t>𝑝𝑒𝑟𝑡𝑢𝑟𝑏𝑎𝑡𝑖𝑜𝑛</m:t>
                            </m:r>
                            <m:r>
                              <m:rPr>
                                <m:lit/>
                              </m:rPr>
                              <a:rPr lang="en-US" sz="1200">
                                <a:latin typeface="Cambria Math" panose="02040503050406030204" pitchFamily="18" charset="0"/>
                              </a:rPr>
                              <m:t>_</m:t>
                            </m:r>
                            <m:r>
                              <a:rPr lang="en-US" sz="1200" i="1">
                                <a:latin typeface="Cambria Math" panose="02040503050406030204" pitchFamily="18" charset="0"/>
                              </a:rPr>
                              <m:t>𝐴𝑈𝐶</m:t>
                            </m:r>
                            <m:r>
                              <a:rPr lang="en-US" sz="1200">
                                <a:latin typeface="Cambria Math" panose="02040503050406030204" pitchFamily="18" charset="0"/>
                              </a:rPr>
                              <m:t>−</m:t>
                            </m:r>
                            <m:r>
                              <a:rPr lang="en-US" sz="1200" i="1">
                                <a:latin typeface="Cambria Math" panose="02040503050406030204" pitchFamily="18" charset="0"/>
                              </a:rPr>
                              <m:t>𝑟𝑒𝑓𝑒𝑟𝑒𝑛𝑐𝑒</m:t>
                            </m:r>
                            <m:r>
                              <m:rPr>
                                <m:lit/>
                              </m:rPr>
                              <a:rPr lang="en-US" sz="1200">
                                <a:latin typeface="Cambria Math" panose="02040503050406030204" pitchFamily="18" charset="0"/>
                              </a:rPr>
                              <m:t>_</m:t>
                            </m:r>
                            <m:r>
                              <a:rPr lang="en-US" sz="1200" i="1">
                                <a:latin typeface="Cambria Math" panose="02040503050406030204" pitchFamily="18" charset="0"/>
                              </a:rPr>
                              <m:t>𝐴𝑈𝐶</m:t>
                            </m:r>
                          </m:num>
                          <m:den>
                            <m:r>
                              <a:rPr lang="en-US" sz="1200" i="1">
                                <a:latin typeface="Cambria Math" panose="02040503050406030204" pitchFamily="18" charset="0"/>
                              </a:rPr>
                              <m:t>𝑝𝑒𝑟𝑡𝑢𝑟𝑏𝑎𝑡𝑖𝑜𝑛</m:t>
                            </m:r>
                            <m:r>
                              <m:rPr>
                                <m:lit/>
                              </m:rPr>
                              <a:rPr lang="en-US" sz="1200">
                                <a:latin typeface="Cambria Math" panose="02040503050406030204" pitchFamily="18" charset="0"/>
                              </a:rPr>
                              <m:t>_</m:t>
                            </m:r>
                            <m:r>
                              <a:rPr lang="en-US" sz="1200" i="1">
                                <a:latin typeface="Cambria Math" panose="02040503050406030204" pitchFamily="18" charset="0"/>
                              </a:rPr>
                              <m:t>𝐴𝑈𝐶</m:t>
                            </m:r>
                            <m:r>
                              <a:rPr lang="en-US" sz="1200">
                                <a:latin typeface="Cambria Math" panose="02040503050406030204" pitchFamily="18" charset="0"/>
                              </a:rPr>
                              <m:t>+</m:t>
                            </m:r>
                            <m:r>
                              <a:rPr lang="en-US" sz="1200" i="1">
                                <a:latin typeface="Cambria Math" panose="02040503050406030204" pitchFamily="18" charset="0"/>
                              </a:rPr>
                              <m:t>𝑟𝑒𝑓𝑒𝑟𝑒𝑛𝑐𝑒</m:t>
                            </m:r>
                            <m:r>
                              <m:rPr>
                                <m:lit/>
                              </m:rPr>
                              <a:rPr lang="en-US" sz="1200">
                                <a:latin typeface="Cambria Math" panose="02040503050406030204" pitchFamily="18" charset="0"/>
                              </a:rPr>
                              <m:t>_</m:t>
                            </m:r>
                            <m:r>
                              <a:rPr lang="en-US" sz="1200" i="1">
                                <a:latin typeface="Cambria Math" panose="02040503050406030204" pitchFamily="18" charset="0"/>
                              </a:rPr>
                              <m:t>𝐴𝑈𝐶</m:t>
                            </m:r>
                          </m:den>
                        </m:f>
                      </m:oMath>
                    </m:oMathPara>
                  </a14:m>
                  <a:endParaRPr lang="en-US" sz="1200" dirty="0"/>
                </a:p>
              </p:txBody>
            </p:sp>
          </mc:Choice>
          <mc:Fallback xmlns="">
            <p:sp>
              <p:nvSpPr>
                <p:cNvPr id="12" name="Rectangle 11">
                  <a:extLst>
                    <a:ext uri="{FF2B5EF4-FFF2-40B4-BE49-F238E27FC236}">
                      <a16:creationId xmlns:a16="http://schemas.microsoft.com/office/drawing/2014/main" id="{F93AFDD0-9A8E-6A92-C1A1-6D1482323B24}"/>
                    </a:ext>
                  </a:extLst>
                </p:cNvPr>
                <p:cNvSpPr>
                  <a:spLocks noRot="1" noChangeAspect="1" noMove="1" noResize="1" noEditPoints="1" noAdjustHandles="1" noChangeArrowheads="1" noChangeShapeType="1" noTextEdit="1"/>
                </p:cNvSpPr>
                <p:nvPr/>
              </p:nvSpPr>
              <p:spPr>
                <a:xfrm>
                  <a:off x="4500000" y="5961416"/>
                  <a:ext cx="7271999" cy="634527"/>
                </a:xfrm>
                <a:prstGeom prst="rect">
                  <a:avLst/>
                </a:prstGeom>
                <a:blipFill>
                  <a:blip r:embed="rId6"/>
                  <a:stretch>
                    <a:fillRect b="-5263"/>
                  </a:stretch>
                </a:blipFill>
              </p:spPr>
              <p:txBody>
                <a:bodyPr/>
                <a:lstStyle/>
                <a:p>
                  <a:r>
                    <a:rPr lang="en-US">
                      <a:noFill/>
                    </a:rPr>
                    <a:t> </a:t>
                  </a:r>
                </a:p>
              </p:txBody>
            </p:sp>
          </mc:Fallback>
        </mc:AlternateContent>
      </p:grpSp>
    </p:spTree>
    <p:extLst>
      <p:ext uri="{BB962C8B-B14F-4D97-AF65-F5344CB8AC3E}">
        <p14:creationId xmlns:p14="http://schemas.microsoft.com/office/powerpoint/2010/main" val="5232438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C2E-39E2-2135-1871-B1D118AC862E}"/>
              </a:ext>
            </a:extLst>
          </p:cNvPr>
          <p:cNvSpPr>
            <a:spLocks noGrp="1"/>
          </p:cNvSpPr>
          <p:nvPr>
            <p:ph type="title"/>
          </p:nvPr>
        </p:nvSpPr>
        <p:spPr>
          <a:xfrm>
            <a:off x="659426" y="68826"/>
            <a:ext cx="10868367" cy="762000"/>
          </a:xfrm>
        </p:spPr>
        <p:txBody>
          <a:bodyPr/>
          <a:lstStyle/>
          <a:p>
            <a:r>
              <a:rPr lang="en-US" dirty="0"/>
              <a:t>Example of Simulation Results</a:t>
            </a:r>
          </a:p>
        </p:txBody>
      </p:sp>
      <p:pic>
        <p:nvPicPr>
          <p:cNvPr id="5" name="Picture 4">
            <a:extLst>
              <a:ext uri="{FF2B5EF4-FFF2-40B4-BE49-F238E27FC236}">
                <a16:creationId xmlns:a16="http://schemas.microsoft.com/office/drawing/2014/main" id="{3B72B330-5B28-99F7-62A4-0070D306C69C}"/>
              </a:ext>
            </a:extLst>
          </p:cNvPr>
          <p:cNvPicPr>
            <a:picLocks noChangeAspect="1"/>
          </p:cNvPicPr>
          <p:nvPr/>
        </p:nvPicPr>
        <p:blipFill>
          <a:blip r:embed="rId3"/>
          <a:stretch>
            <a:fillRect/>
          </a:stretch>
        </p:blipFill>
        <p:spPr>
          <a:xfrm>
            <a:off x="84500" y="1064148"/>
            <a:ext cx="11967561" cy="3901141"/>
          </a:xfrm>
          <a:prstGeom prst="rect">
            <a:avLst/>
          </a:prstGeom>
        </p:spPr>
      </p:pic>
      <p:pic>
        <p:nvPicPr>
          <p:cNvPr id="12" name="Picture 11">
            <a:extLst>
              <a:ext uri="{FF2B5EF4-FFF2-40B4-BE49-F238E27FC236}">
                <a16:creationId xmlns:a16="http://schemas.microsoft.com/office/drawing/2014/main" id="{82472527-078A-FB3F-4A7A-93EA6B393992}"/>
              </a:ext>
            </a:extLst>
          </p:cNvPr>
          <p:cNvPicPr>
            <a:picLocks noChangeAspect="1"/>
          </p:cNvPicPr>
          <p:nvPr/>
        </p:nvPicPr>
        <p:blipFill>
          <a:blip r:embed="rId4"/>
          <a:stretch>
            <a:fillRect/>
          </a:stretch>
        </p:blipFill>
        <p:spPr>
          <a:xfrm>
            <a:off x="9323955" y="4610547"/>
            <a:ext cx="2728106" cy="341013"/>
          </a:xfrm>
          <a:prstGeom prst="rect">
            <a:avLst/>
          </a:prstGeom>
        </p:spPr>
      </p:pic>
      <p:sp>
        <p:nvSpPr>
          <p:cNvPr id="17" name="TextBox 16">
            <a:extLst>
              <a:ext uri="{FF2B5EF4-FFF2-40B4-BE49-F238E27FC236}">
                <a16:creationId xmlns:a16="http://schemas.microsoft.com/office/drawing/2014/main" id="{42433709-C57D-4FD0-EA7F-4B3372DCFAB0}"/>
              </a:ext>
            </a:extLst>
          </p:cNvPr>
          <p:cNvSpPr txBox="1"/>
          <p:nvPr/>
        </p:nvSpPr>
        <p:spPr>
          <a:xfrm>
            <a:off x="2878945" y="5051127"/>
            <a:ext cx="6378669" cy="369332"/>
          </a:xfrm>
          <a:prstGeom prst="rect">
            <a:avLst/>
          </a:prstGeom>
          <a:noFill/>
        </p:spPr>
        <p:txBody>
          <a:bodyPr wrap="none" rtlCol="0">
            <a:spAutoFit/>
          </a:bodyPr>
          <a:lstStyle/>
          <a:p>
            <a:r>
              <a:rPr lang="en-US" sz="1800" b="1" u="sng" dirty="0"/>
              <a:t>Simulation results at time step 6 with default parameters</a:t>
            </a:r>
          </a:p>
        </p:txBody>
      </p:sp>
      <p:sp>
        <p:nvSpPr>
          <p:cNvPr id="3" name="TextBox 2">
            <a:extLst>
              <a:ext uri="{FF2B5EF4-FFF2-40B4-BE49-F238E27FC236}">
                <a16:creationId xmlns:a16="http://schemas.microsoft.com/office/drawing/2014/main" id="{9283D586-C499-B86C-C2E3-B51997738C8A}"/>
              </a:ext>
            </a:extLst>
          </p:cNvPr>
          <p:cNvSpPr txBox="1"/>
          <p:nvPr/>
        </p:nvSpPr>
        <p:spPr>
          <a:xfrm>
            <a:off x="9934436" y="4258264"/>
            <a:ext cx="1701107" cy="338554"/>
          </a:xfrm>
          <a:prstGeom prst="rect">
            <a:avLst/>
          </a:prstGeom>
          <a:noFill/>
        </p:spPr>
        <p:txBody>
          <a:bodyPr wrap="none" rtlCol="0">
            <a:spAutoFit/>
          </a:bodyPr>
          <a:lstStyle/>
          <a:p>
            <a:r>
              <a:rPr lang="en-US" sz="1600" dirty="0"/>
              <a:t>fuzzy logic score</a:t>
            </a:r>
          </a:p>
        </p:txBody>
      </p:sp>
    </p:spTree>
    <p:extLst>
      <p:ext uri="{BB962C8B-B14F-4D97-AF65-F5344CB8AC3E}">
        <p14:creationId xmlns:p14="http://schemas.microsoft.com/office/powerpoint/2010/main" val="3306476226"/>
      </p:ext>
    </p:extLst>
  </p:cSld>
  <p:clrMapOvr>
    <a:masterClrMapping/>
  </p:clrMapOvr>
  <p:transition>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00C2E-39E2-2135-1871-B1D118AC862E}"/>
              </a:ext>
            </a:extLst>
          </p:cNvPr>
          <p:cNvSpPr>
            <a:spLocks noGrp="1"/>
          </p:cNvSpPr>
          <p:nvPr>
            <p:ph type="title"/>
          </p:nvPr>
        </p:nvSpPr>
        <p:spPr>
          <a:xfrm>
            <a:off x="660228" y="68085"/>
            <a:ext cx="10868367" cy="762000"/>
          </a:xfrm>
        </p:spPr>
        <p:txBody>
          <a:bodyPr/>
          <a:lstStyle/>
          <a:p>
            <a:r>
              <a:rPr lang="en-US" dirty="0"/>
              <a:t>Example of Simulation Results</a:t>
            </a:r>
          </a:p>
        </p:txBody>
      </p:sp>
      <p:pic>
        <p:nvPicPr>
          <p:cNvPr id="18" name="Picture 17">
            <a:extLst>
              <a:ext uri="{FF2B5EF4-FFF2-40B4-BE49-F238E27FC236}">
                <a16:creationId xmlns:a16="http://schemas.microsoft.com/office/drawing/2014/main" id="{1504A3A7-AFFB-F584-1D1B-6B114B401938}"/>
              </a:ext>
            </a:extLst>
          </p:cNvPr>
          <p:cNvPicPr>
            <a:picLocks noChangeAspect="1"/>
          </p:cNvPicPr>
          <p:nvPr/>
        </p:nvPicPr>
        <p:blipFill>
          <a:blip r:embed="rId3"/>
          <a:stretch>
            <a:fillRect/>
          </a:stretch>
        </p:blipFill>
        <p:spPr>
          <a:xfrm>
            <a:off x="2228471" y="830085"/>
            <a:ext cx="2546030" cy="5564896"/>
          </a:xfrm>
          <a:prstGeom prst="rect">
            <a:avLst/>
          </a:prstGeom>
        </p:spPr>
      </p:pic>
      <p:pic>
        <p:nvPicPr>
          <p:cNvPr id="19" name="Picture 18">
            <a:extLst>
              <a:ext uri="{FF2B5EF4-FFF2-40B4-BE49-F238E27FC236}">
                <a16:creationId xmlns:a16="http://schemas.microsoft.com/office/drawing/2014/main" id="{7879136F-9A73-D630-C4FC-38868D567B34}"/>
              </a:ext>
            </a:extLst>
          </p:cNvPr>
          <p:cNvPicPr>
            <a:picLocks noChangeAspect="1"/>
          </p:cNvPicPr>
          <p:nvPr/>
        </p:nvPicPr>
        <p:blipFill>
          <a:blip r:embed="rId4"/>
          <a:stretch>
            <a:fillRect/>
          </a:stretch>
        </p:blipFill>
        <p:spPr>
          <a:xfrm>
            <a:off x="6602155" y="741335"/>
            <a:ext cx="2414027" cy="2926851"/>
          </a:xfrm>
          <a:prstGeom prst="rect">
            <a:avLst/>
          </a:prstGeom>
        </p:spPr>
      </p:pic>
      <p:pic>
        <p:nvPicPr>
          <p:cNvPr id="20" name="Picture 19">
            <a:extLst>
              <a:ext uri="{FF2B5EF4-FFF2-40B4-BE49-F238E27FC236}">
                <a16:creationId xmlns:a16="http://schemas.microsoft.com/office/drawing/2014/main" id="{9EC5EDCB-1319-B69D-2533-BA40F8E53B67}"/>
              </a:ext>
            </a:extLst>
          </p:cNvPr>
          <p:cNvPicPr>
            <a:picLocks noChangeAspect="1"/>
          </p:cNvPicPr>
          <p:nvPr/>
        </p:nvPicPr>
        <p:blipFill>
          <a:blip r:embed="rId5"/>
          <a:stretch>
            <a:fillRect/>
          </a:stretch>
        </p:blipFill>
        <p:spPr>
          <a:xfrm>
            <a:off x="6596398" y="3820078"/>
            <a:ext cx="2414027" cy="2926851"/>
          </a:xfrm>
          <a:prstGeom prst="rect">
            <a:avLst/>
          </a:prstGeom>
        </p:spPr>
      </p:pic>
      <p:sp>
        <p:nvSpPr>
          <p:cNvPr id="21" name="Rounded Rectangle 20">
            <a:extLst>
              <a:ext uri="{FF2B5EF4-FFF2-40B4-BE49-F238E27FC236}">
                <a16:creationId xmlns:a16="http://schemas.microsoft.com/office/drawing/2014/main" id="{78B586F6-9645-B61E-ED23-88E4B9D41B0F}"/>
              </a:ext>
            </a:extLst>
          </p:cNvPr>
          <p:cNvSpPr/>
          <p:nvPr/>
        </p:nvSpPr>
        <p:spPr>
          <a:xfrm>
            <a:off x="2910348" y="5944403"/>
            <a:ext cx="698091" cy="450578"/>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2" name="Rounded Rectangle 21">
            <a:extLst>
              <a:ext uri="{FF2B5EF4-FFF2-40B4-BE49-F238E27FC236}">
                <a16:creationId xmlns:a16="http://schemas.microsoft.com/office/drawing/2014/main" id="{95C85706-6C61-314C-2146-7A4935BB741F}"/>
              </a:ext>
            </a:extLst>
          </p:cNvPr>
          <p:cNvSpPr/>
          <p:nvPr/>
        </p:nvSpPr>
        <p:spPr>
          <a:xfrm>
            <a:off x="3153983" y="4779026"/>
            <a:ext cx="552778" cy="279189"/>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cxnSp>
        <p:nvCxnSpPr>
          <p:cNvPr id="23" name="Elbow Connector 22">
            <a:extLst>
              <a:ext uri="{FF2B5EF4-FFF2-40B4-BE49-F238E27FC236}">
                <a16:creationId xmlns:a16="http://schemas.microsoft.com/office/drawing/2014/main" id="{C0F4CE77-E6A9-F957-E017-75A383160F2C}"/>
              </a:ext>
            </a:extLst>
          </p:cNvPr>
          <p:cNvCxnSpPr>
            <a:cxnSpLocks/>
            <a:stCxn id="21" idx="3"/>
            <a:endCxn id="19" idx="1"/>
          </p:cNvCxnSpPr>
          <p:nvPr/>
        </p:nvCxnSpPr>
        <p:spPr>
          <a:xfrm flipV="1">
            <a:off x="3608439" y="2204761"/>
            <a:ext cx="2993716" cy="39649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02B50642-1EA1-5875-22AE-A791F4C53634}"/>
              </a:ext>
            </a:extLst>
          </p:cNvPr>
          <p:cNvCxnSpPr>
            <a:cxnSpLocks/>
            <a:stCxn id="21" idx="3"/>
            <a:endCxn id="20" idx="1"/>
          </p:cNvCxnSpPr>
          <p:nvPr/>
        </p:nvCxnSpPr>
        <p:spPr>
          <a:xfrm flipV="1">
            <a:off x="3608439" y="5283504"/>
            <a:ext cx="2987959" cy="886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13E7C4-327F-A84A-3B27-F02494CBC15E}"/>
              </a:ext>
            </a:extLst>
          </p:cNvPr>
          <p:cNvSpPr txBox="1"/>
          <p:nvPr/>
        </p:nvSpPr>
        <p:spPr>
          <a:xfrm>
            <a:off x="5124219" y="1909583"/>
            <a:ext cx="1463862" cy="276999"/>
          </a:xfrm>
          <a:prstGeom prst="rect">
            <a:avLst/>
          </a:prstGeom>
          <a:noFill/>
        </p:spPr>
        <p:txBody>
          <a:bodyPr wrap="none" rtlCol="0">
            <a:spAutoFit/>
          </a:bodyPr>
          <a:lstStyle/>
          <a:p>
            <a:r>
              <a:rPr lang="en-US" sz="1200" dirty="0"/>
              <a:t>default parameters</a:t>
            </a:r>
          </a:p>
        </p:txBody>
      </p:sp>
      <p:sp>
        <p:nvSpPr>
          <p:cNvPr id="26" name="TextBox 25">
            <a:extLst>
              <a:ext uri="{FF2B5EF4-FFF2-40B4-BE49-F238E27FC236}">
                <a16:creationId xmlns:a16="http://schemas.microsoft.com/office/drawing/2014/main" id="{11A84ED0-EB0F-380B-A5A1-34AA319EFBAB}"/>
              </a:ext>
            </a:extLst>
          </p:cNvPr>
          <p:cNvSpPr txBox="1"/>
          <p:nvPr/>
        </p:nvSpPr>
        <p:spPr>
          <a:xfrm>
            <a:off x="5086729" y="4821838"/>
            <a:ext cx="1366138" cy="461665"/>
          </a:xfrm>
          <a:prstGeom prst="rect">
            <a:avLst/>
          </a:prstGeom>
          <a:noFill/>
        </p:spPr>
        <p:txBody>
          <a:bodyPr wrap="square" rtlCol="0">
            <a:spAutoFit/>
          </a:bodyPr>
          <a:lstStyle/>
          <a:p>
            <a:pPr algn="ctr"/>
            <a:r>
              <a:rPr lang="en-US" sz="1200" dirty="0"/>
              <a:t>Tcf7l2 inhibited at 50%</a:t>
            </a:r>
          </a:p>
        </p:txBody>
      </p:sp>
      <p:sp>
        <p:nvSpPr>
          <p:cNvPr id="27" name="TextBox 26">
            <a:extLst>
              <a:ext uri="{FF2B5EF4-FFF2-40B4-BE49-F238E27FC236}">
                <a16:creationId xmlns:a16="http://schemas.microsoft.com/office/drawing/2014/main" id="{BA2AE755-33EC-CF43-BB77-DFB3479EFE5B}"/>
              </a:ext>
            </a:extLst>
          </p:cNvPr>
          <p:cNvSpPr txBox="1"/>
          <p:nvPr/>
        </p:nvSpPr>
        <p:spPr>
          <a:xfrm>
            <a:off x="9097499" y="3430485"/>
            <a:ext cx="2662908" cy="400110"/>
          </a:xfrm>
          <a:prstGeom prst="rect">
            <a:avLst/>
          </a:prstGeom>
          <a:noFill/>
        </p:spPr>
        <p:txBody>
          <a:bodyPr wrap="none" rtlCol="0">
            <a:spAutoFit/>
          </a:bodyPr>
          <a:lstStyle/>
          <a:p>
            <a:r>
              <a:rPr lang="en-US" sz="2000" dirty="0"/>
              <a:t>Relative impact: -0.75</a:t>
            </a:r>
          </a:p>
        </p:txBody>
      </p:sp>
      <p:sp>
        <p:nvSpPr>
          <p:cNvPr id="3" name="TextBox 2">
            <a:extLst>
              <a:ext uri="{FF2B5EF4-FFF2-40B4-BE49-F238E27FC236}">
                <a16:creationId xmlns:a16="http://schemas.microsoft.com/office/drawing/2014/main" id="{C82C3B39-10BC-D726-93E1-C3F2C6E74FCD}"/>
              </a:ext>
            </a:extLst>
          </p:cNvPr>
          <p:cNvSpPr txBox="1"/>
          <p:nvPr/>
        </p:nvSpPr>
        <p:spPr>
          <a:xfrm>
            <a:off x="9440826" y="5203378"/>
            <a:ext cx="2551199" cy="523220"/>
          </a:xfrm>
          <a:prstGeom prst="rect">
            <a:avLst/>
          </a:prstGeom>
          <a:noFill/>
        </p:spPr>
        <p:txBody>
          <a:bodyPr wrap="square" rtlCol="0">
            <a:spAutoFit/>
          </a:bodyPr>
          <a:lstStyle/>
          <a:p>
            <a:pPr algn="r"/>
            <a:r>
              <a:rPr lang="en-US" sz="1400" dirty="0"/>
              <a:t>Blucher et al. F1000Res. </a:t>
            </a:r>
          </a:p>
          <a:p>
            <a:pPr algn="r"/>
            <a:r>
              <a:rPr lang="en-US" sz="1400" dirty="0"/>
              <a:t>2019. PMID: </a:t>
            </a:r>
            <a:r>
              <a:rPr lang="en-US" sz="1400" dirty="0">
                <a:hlinkClick r:id="rId6"/>
              </a:rPr>
              <a:t>31372215</a:t>
            </a:r>
            <a:endParaRPr lang="en-US" sz="1400" dirty="0"/>
          </a:p>
        </p:txBody>
      </p:sp>
    </p:spTree>
    <p:extLst>
      <p:ext uri="{BB962C8B-B14F-4D97-AF65-F5344CB8AC3E}">
        <p14:creationId xmlns:p14="http://schemas.microsoft.com/office/powerpoint/2010/main" val="1614725244"/>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p:bldP spid="26"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5109-3605-0F05-779C-68124173E105}"/>
              </a:ext>
            </a:extLst>
          </p:cNvPr>
          <p:cNvSpPr>
            <a:spLocks noGrp="1"/>
          </p:cNvSpPr>
          <p:nvPr>
            <p:ph type="title"/>
          </p:nvPr>
        </p:nvSpPr>
        <p:spPr>
          <a:xfrm>
            <a:off x="660228" y="167149"/>
            <a:ext cx="10868367" cy="762000"/>
          </a:xfrm>
        </p:spPr>
        <p:txBody>
          <a:bodyPr/>
          <a:lstStyle/>
          <a:p>
            <a:r>
              <a:rPr lang="en-US" dirty="0"/>
              <a:t>Validation of Networks and Simulation Results</a:t>
            </a:r>
          </a:p>
        </p:txBody>
      </p:sp>
      <p:sp>
        <p:nvSpPr>
          <p:cNvPr id="3" name="Content Placeholder 2">
            <a:extLst>
              <a:ext uri="{FF2B5EF4-FFF2-40B4-BE49-F238E27FC236}">
                <a16:creationId xmlns:a16="http://schemas.microsoft.com/office/drawing/2014/main" id="{F490A548-73D3-C80D-10AC-A6F0EA3B36FA}"/>
              </a:ext>
            </a:extLst>
          </p:cNvPr>
          <p:cNvSpPr>
            <a:spLocks noGrp="1"/>
          </p:cNvSpPr>
          <p:nvPr>
            <p:ph idx="1"/>
          </p:nvPr>
        </p:nvSpPr>
        <p:spPr>
          <a:xfrm>
            <a:off x="2079931" y="1471649"/>
            <a:ext cx="8028959" cy="2526110"/>
          </a:xfrm>
        </p:spPr>
        <p:txBody>
          <a:bodyPr/>
          <a:lstStyle/>
          <a:p>
            <a:r>
              <a:rPr lang="en-US" dirty="0"/>
              <a:t>Search for published literature</a:t>
            </a:r>
          </a:p>
          <a:p>
            <a:r>
              <a:rPr lang="en-US" dirty="0"/>
              <a:t>Experimental validation:</a:t>
            </a:r>
          </a:p>
          <a:p>
            <a:pPr lvl="1"/>
            <a:r>
              <a:rPr lang="en-US" dirty="0"/>
              <a:t>Collaboration with OHSU wet lab group</a:t>
            </a:r>
          </a:p>
          <a:p>
            <a:pPr lvl="2"/>
            <a:r>
              <a:rPr lang="en-US" dirty="0"/>
              <a:t>Genetic and biochemical experiments</a:t>
            </a:r>
          </a:p>
          <a:p>
            <a:pPr lvl="2"/>
            <a:r>
              <a:rPr lang="en-US" dirty="0"/>
              <a:t>…</a:t>
            </a:r>
          </a:p>
        </p:txBody>
      </p:sp>
    </p:spTree>
    <p:extLst>
      <p:ext uri="{BB962C8B-B14F-4D97-AF65-F5344CB8AC3E}">
        <p14:creationId xmlns:p14="http://schemas.microsoft.com/office/powerpoint/2010/main" val="3819015848"/>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5109-3605-0F05-779C-68124173E105}"/>
              </a:ext>
            </a:extLst>
          </p:cNvPr>
          <p:cNvSpPr>
            <a:spLocks noGrp="1"/>
          </p:cNvSpPr>
          <p:nvPr>
            <p:ph type="title"/>
          </p:nvPr>
        </p:nvSpPr>
        <p:spPr>
          <a:xfrm>
            <a:off x="629471" y="196645"/>
            <a:ext cx="10868367" cy="830826"/>
          </a:xfrm>
        </p:spPr>
        <p:txBody>
          <a:bodyPr/>
          <a:lstStyle/>
          <a:p>
            <a:r>
              <a:rPr lang="en-US" dirty="0"/>
              <a:t>Software Resources</a:t>
            </a:r>
          </a:p>
        </p:txBody>
      </p:sp>
      <p:sp>
        <p:nvSpPr>
          <p:cNvPr id="3" name="Content Placeholder 2">
            <a:extLst>
              <a:ext uri="{FF2B5EF4-FFF2-40B4-BE49-F238E27FC236}">
                <a16:creationId xmlns:a16="http://schemas.microsoft.com/office/drawing/2014/main" id="{F490A548-73D3-C80D-10AC-A6F0EA3B36FA}"/>
              </a:ext>
            </a:extLst>
          </p:cNvPr>
          <p:cNvSpPr>
            <a:spLocks noGrp="1"/>
          </p:cNvSpPr>
          <p:nvPr>
            <p:ph idx="1"/>
          </p:nvPr>
        </p:nvSpPr>
        <p:spPr>
          <a:xfrm>
            <a:off x="942482" y="1410366"/>
            <a:ext cx="10242346" cy="4420163"/>
          </a:xfrm>
        </p:spPr>
        <p:txBody>
          <a:bodyPr/>
          <a:lstStyle/>
          <a:p>
            <a:r>
              <a:rPr lang="en-US" dirty="0"/>
              <a:t>Reactome pathway analysis: </a:t>
            </a:r>
          </a:p>
          <a:p>
            <a:pPr lvl="1"/>
            <a:r>
              <a:rPr lang="en-US" dirty="0">
                <a:hlinkClick r:id="rId3"/>
              </a:rPr>
              <a:t>https://reactome.org/PathwayBrowser/#TOOL=AT</a:t>
            </a:r>
            <a:r>
              <a:rPr lang="en-US" dirty="0"/>
              <a:t> </a:t>
            </a:r>
          </a:p>
          <a:p>
            <a:r>
              <a:rPr lang="en-US" dirty="0" err="1"/>
              <a:t>ReactomeFIViz</a:t>
            </a:r>
            <a:r>
              <a:rPr lang="en-US" dirty="0"/>
              <a:t>:</a:t>
            </a:r>
          </a:p>
          <a:p>
            <a:pPr lvl="1"/>
            <a:r>
              <a:rPr lang="en-US" dirty="0">
                <a:hlinkClick r:id="rId4"/>
              </a:rPr>
              <a:t>https://reactome.org/userguide/reactome-fiviz</a:t>
            </a:r>
            <a:endParaRPr lang="en-US" dirty="0"/>
          </a:p>
          <a:p>
            <a:r>
              <a:rPr lang="en-US" dirty="0"/>
              <a:t>Python packages:</a:t>
            </a:r>
          </a:p>
          <a:p>
            <a:pPr lvl="1"/>
            <a:r>
              <a:rPr lang="en-US" dirty="0"/>
              <a:t>scpy4reactome: </a:t>
            </a:r>
            <a:r>
              <a:rPr lang="en-US" dirty="0">
                <a:hlinkClick r:id="rId5"/>
              </a:rPr>
              <a:t>https://github.com/reactome-fi/fi_sc_analysis/tree/master/python</a:t>
            </a:r>
            <a:r>
              <a:rPr lang="en-US" dirty="0"/>
              <a:t> </a:t>
            </a:r>
          </a:p>
          <a:p>
            <a:pPr lvl="1"/>
            <a:r>
              <a:rPr lang="en-US" dirty="0" err="1"/>
              <a:t>sc_regulatory_network</a:t>
            </a:r>
            <a:r>
              <a:rPr lang="en-US" dirty="0"/>
              <a:t>: </a:t>
            </a:r>
            <a:r>
              <a:rPr lang="en-US" dirty="0">
                <a:hlinkClick r:id="rId6"/>
              </a:rPr>
              <a:t>https://github.com/reactome-fi/sc_regulatory_network</a:t>
            </a:r>
            <a:r>
              <a:rPr lang="en-US" dirty="0"/>
              <a:t> </a:t>
            </a:r>
          </a:p>
          <a:p>
            <a:pPr lvl="1"/>
            <a:endParaRPr lang="en-US" dirty="0"/>
          </a:p>
        </p:txBody>
      </p:sp>
      <p:pic>
        <p:nvPicPr>
          <p:cNvPr id="7" name="Picture 6">
            <a:extLst>
              <a:ext uri="{FF2B5EF4-FFF2-40B4-BE49-F238E27FC236}">
                <a16:creationId xmlns:a16="http://schemas.microsoft.com/office/drawing/2014/main" id="{029DEC66-6C01-D5EE-AFF5-EC8A7DCF4A61}"/>
              </a:ext>
            </a:extLst>
          </p:cNvPr>
          <p:cNvPicPr>
            <a:picLocks noChangeAspect="1"/>
          </p:cNvPicPr>
          <p:nvPr/>
        </p:nvPicPr>
        <p:blipFill>
          <a:blip r:embed="rId7"/>
          <a:stretch>
            <a:fillRect/>
          </a:stretch>
        </p:blipFill>
        <p:spPr>
          <a:xfrm>
            <a:off x="8018462" y="1209367"/>
            <a:ext cx="2606777" cy="2606777"/>
          </a:xfrm>
          <a:prstGeom prst="rect">
            <a:avLst/>
          </a:prstGeom>
        </p:spPr>
      </p:pic>
    </p:spTree>
    <p:extLst>
      <p:ext uri="{BB962C8B-B14F-4D97-AF65-F5344CB8AC3E}">
        <p14:creationId xmlns:p14="http://schemas.microsoft.com/office/powerpoint/2010/main" val="2443052782"/>
      </p:ext>
    </p:extLst>
  </p:cSld>
  <p:clrMapOvr>
    <a:masterClrMapping/>
  </p:clrMapOvr>
  <p:transition>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2B24-AF0A-D144-9AC6-1DBD16297326}"/>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AEE27EC7-1E6C-81D2-C903-06D3014CAE51}"/>
              </a:ext>
            </a:extLst>
          </p:cNvPr>
          <p:cNvSpPr>
            <a:spLocks noGrp="1"/>
          </p:cNvSpPr>
          <p:nvPr>
            <p:ph idx="1"/>
          </p:nvPr>
        </p:nvSpPr>
        <p:spPr>
          <a:xfrm>
            <a:off x="1320612" y="1115960"/>
            <a:ext cx="7046637" cy="4371894"/>
          </a:xfrm>
        </p:spPr>
        <p:txBody>
          <a:bodyPr/>
          <a:lstStyle/>
          <a:p>
            <a:pPr marL="0" indent="0">
              <a:buNone/>
            </a:pPr>
            <a:r>
              <a:rPr lang="en-US" b="1" u="sng" dirty="0"/>
              <a:t>Oregon Health &amp; Science University (OHSU)</a:t>
            </a:r>
          </a:p>
          <a:p>
            <a:pPr lvl="1"/>
            <a:r>
              <a:rPr lang="en-US" dirty="0" err="1"/>
              <a:t>Anupriya</a:t>
            </a:r>
            <a:r>
              <a:rPr lang="en-US" dirty="0"/>
              <a:t> Agarwal</a:t>
            </a:r>
          </a:p>
          <a:p>
            <a:pPr lvl="1"/>
            <a:r>
              <a:rPr lang="en-US" dirty="0"/>
              <a:t>Evan Lind</a:t>
            </a:r>
          </a:p>
          <a:p>
            <a:pPr lvl="1"/>
            <a:r>
              <a:rPr lang="en-US" dirty="0"/>
              <a:t>Patrick Flynn</a:t>
            </a:r>
          </a:p>
          <a:p>
            <a:pPr lvl="1"/>
            <a:r>
              <a:rPr lang="en-US" dirty="0"/>
              <a:t>Patrick Conley</a:t>
            </a:r>
          </a:p>
          <a:p>
            <a:pPr lvl="1"/>
            <a:r>
              <a:rPr lang="en-US" dirty="0"/>
              <a:t>Shannon </a:t>
            </a:r>
            <a:r>
              <a:rPr lang="en-US" dirty="0" err="1"/>
              <a:t>McWeeney</a:t>
            </a:r>
            <a:endParaRPr lang="en-US" dirty="0"/>
          </a:p>
          <a:p>
            <a:pPr lvl="1"/>
            <a:r>
              <a:rPr lang="en-US" dirty="0"/>
              <a:t>Christopher </a:t>
            </a:r>
            <a:r>
              <a:rPr lang="en-US" dirty="0" err="1"/>
              <a:t>Klock</a:t>
            </a:r>
            <a:endParaRPr lang="en-US" dirty="0"/>
          </a:p>
          <a:p>
            <a:pPr lvl="1"/>
            <a:endParaRPr lang="en-US" dirty="0"/>
          </a:p>
        </p:txBody>
      </p:sp>
      <p:sp>
        <p:nvSpPr>
          <p:cNvPr id="6" name="Content Placeholder 2">
            <a:extLst>
              <a:ext uri="{FF2B5EF4-FFF2-40B4-BE49-F238E27FC236}">
                <a16:creationId xmlns:a16="http://schemas.microsoft.com/office/drawing/2014/main" id="{7FE2162B-B629-64F6-F975-1A94C2A2023C}"/>
              </a:ext>
            </a:extLst>
          </p:cNvPr>
          <p:cNvSpPr txBox="1">
            <a:spLocks/>
          </p:cNvSpPr>
          <p:nvPr/>
        </p:nvSpPr>
        <p:spPr bwMode="auto">
          <a:xfrm>
            <a:off x="5722449" y="1642880"/>
            <a:ext cx="6161732" cy="2078631"/>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3914" indent="-353914" algn="l" defTabSz="952233" rtl="0" eaLnBrk="1" fontAlgn="base" hangingPunct="1">
              <a:spcBef>
                <a:spcPct val="20000"/>
              </a:spcBef>
              <a:spcAft>
                <a:spcPts val="575"/>
              </a:spcAft>
              <a:buClr>
                <a:srgbClr val="066B9E"/>
              </a:buClr>
              <a:buSzPct val="120000"/>
              <a:buFont typeface="Arial"/>
              <a:buChar char="•"/>
              <a:defRPr sz="2399">
                <a:solidFill>
                  <a:schemeClr val="tx1"/>
                </a:solidFill>
                <a:latin typeface="Gill Sans" charset="0"/>
                <a:ea typeface="Gill Sans" charset="0"/>
                <a:cs typeface="Gill Sans" charset="0"/>
              </a:defRPr>
            </a:lvl1pPr>
            <a:lvl2pPr marL="631648" indent="-276148" algn="l" defTabSz="952233" rtl="0" eaLnBrk="1" fontAlgn="base" hangingPunct="1">
              <a:spcBef>
                <a:spcPct val="20000"/>
              </a:spcBef>
              <a:spcAft>
                <a:spcPts val="575"/>
              </a:spcAft>
              <a:buClr>
                <a:srgbClr val="066B9E"/>
              </a:buClr>
              <a:buSzPct val="100000"/>
              <a:buFont typeface="Arial"/>
              <a:buChar char="•"/>
              <a:defRPr sz="2199">
                <a:solidFill>
                  <a:schemeClr val="tx1"/>
                </a:solidFill>
                <a:latin typeface="Gill Sans" charset="0"/>
                <a:ea typeface="Gill Sans" charset="0"/>
                <a:cs typeface="Gill Sans" charset="0"/>
              </a:defRPr>
            </a:lvl2pPr>
            <a:lvl3pPr marL="895099"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3pPr>
            <a:lvl4pPr marL="1147442"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4pPr>
            <a:lvl5pPr marL="1399783"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5pPr>
            <a:lvl6pPr marL="2370682"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6pPr>
            <a:lvl7pPr marL="2591219"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7pPr>
            <a:lvl8pPr marL="2811734"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8pPr>
            <a:lvl9pPr marL="3032267"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9pPr>
          </a:lstStyle>
          <a:p>
            <a:pPr lvl="1"/>
            <a:r>
              <a:rPr lang="en-US" kern="0" dirty="0"/>
              <a:t>Melissa Wong</a:t>
            </a:r>
          </a:p>
          <a:p>
            <a:pPr lvl="1"/>
            <a:r>
              <a:rPr lang="en-US" kern="0" dirty="0"/>
              <a:t>Ashley Anderson</a:t>
            </a:r>
          </a:p>
          <a:p>
            <a:pPr lvl="1"/>
            <a:r>
              <a:rPr lang="en-US" kern="0" dirty="0"/>
              <a:t>Nicole </a:t>
            </a:r>
            <a:r>
              <a:rPr lang="en-US" kern="0" dirty="0" err="1"/>
              <a:t>Giske</a:t>
            </a:r>
            <a:endParaRPr lang="en-US" kern="0" dirty="0"/>
          </a:p>
        </p:txBody>
      </p:sp>
      <p:sp>
        <p:nvSpPr>
          <p:cNvPr id="8" name="Content Placeholder 2">
            <a:extLst>
              <a:ext uri="{FF2B5EF4-FFF2-40B4-BE49-F238E27FC236}">
                <a16:creationId xmlns:a16="http://schemas.microsoft.com/office/drawing/2014/main" id="{BFAB226C-DBF2-E536-660C-FE04431CBEE8}"/>
              </a:ext>
            </a:extLst>
          </p:cNvPr>
          <p:cNvSpPr txBox="1">
            <a:spLocks/>
          </p:cNvSpPr>
          <p:nvPr/>
        </p:nvSpPr>
        <p:spPr bwMode="auto">
          <a:xfrm>
            <a:off x="1320612" y="4485239"/>
            <a:ext cx="4667234" cy="143378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3914" indent="-353914" algn="l" defTabSz="952233" rtl="0" eaLnBrk="1" fontAlgn="base" hangingPunct="1">
              <a:spcBef>
                <a:spcPct val="20000"/>
              </a:spcBef>
              <a:spcAft>
                <a:spcPts val="575"/>
              </a:spcAft>
              <a:buClr>
                <a:srgbClr val="066B9E"/>
              </a:buClr>
              <a:buSzPct val="120000"/>
              <a:buFont typeface="Arial"/>
              <a:buChar char="•"/>
              <a:defRPr sz="2399">
                <a:solidFill>
                  <a:schemeClr val="tx1"/>
                </a:solidFill>
                <a:latin typeface="Gill Sans" charset="0"/>
                <a:ea typeface="Gill Sans" charset="0"/>
                <a:cs typeface="Gill Sans" charset="0"/>
              </a:defRPr>
            </a:lvl1pPr>
            <a:lvl2pPr marL="631648" indent="-276148" algn="l" defTabSz="952233" rtl="0" eaLnBrk="1" fontAlgn="base" hangingPunct="1">
              <a:spcBef>
                <a:spcPct val="20000"/>
              </a:spcBef>
              <a:spcAft>
                <a:spcPts val="575"/>
              </a:spcAft>
              <a:buClr>
                <a:srgbClr val="066B9E"/>
              </a:buClr>
              <a:buSzPct val="100000"/>
              <a:buFont typeface="Arial"/>
              <a:buChar char="•"/>
              <a:defRPr sz="2199">
                <a:solidFill>
                  <a:schemeClr val="tx1"/>
                </a:solidFill>
                <a:latin typeface="Gill Sans" charset="0"/>
                <a:ea typeface="Gill Sans" charset="0"/>
                <a:cs typeface="Gill Sans" charset="0"/>
              </a:defRPr>
            </a:lvl2pPr>
            <a:lvl3pPr marL="895099"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3pPr>
            <a:lvl4pPr marL="1147442"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4pPr>
            <a:lvl5pPr marL="1399783"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5pPr>
            <a:lvl6pPr marL="2370682"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6pPr>
            <a:lvl7pPr marL="2591219"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7pPr>
            <a:lvl8pPr marL="2811734"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8pPr>
            <a:lvl9pPr marL="3032267"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9pPr>
          </a:lstStyle>
          <a:p>
            <a:pPr marL="0" indent="0">
              <a:buFont typeface="Arial"/>
              <a:buNone/>
            </a:pPr>
            <a:r>
              <a:rPr lang="en-US" b="1" u="sng" kern="0" dirty="0"/>
              <a:t>The Reactome Project Team</a:t>
            </a:r>
          </a:p>
          <a:p>
            <a:pPr lvl="1"/>
            <a:r>
              <a:rPr lang="en-US" kern="0" dirty="0">
                <a:hlinkClick r:id="rId3"/>
              </a:rPr>
              <a:t>https://reactome.org/about/team</a:t>
            </a:r>
            <a:r>
              <a:rPr lang="en-US" kern="0" dirty="0"/>
              <a:t> </a:t>
            </a:r>
          </a:p>
        </p:txBody>
      </p:sp>
      <p:sp>
        <p:nvSpPr>
          <p:cNvPr id="9" name="Content Placeholder 2">
            <a:extLst>
              <a:ext uri="{FF2B5EF4-FFF2-40B4-BE49-F238E27FC236}">
                <a16:creationId xmlns:a16="http://schemas.microsoft.com/office/drawing/2014/main" id="{6949CCEF-D6C6-ECF6-0EBB-218DF4930CB0}"/>
              </a:ext>
            </a:extLst>
          </p:cNvPr>
          <p:cNvSpPr txBox="1">
            <a:spLocks/>
          </p:cNvSpPr>
          <p:nvPr/>
        </p:nvSpPr>
        <p:spPr bwMode="auto">
          <a:xfrm>
            <a:off x="6907196" y="3900193"/>
            <a:ext cx="5045811" cy="171277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53914" indent="-353914" algn="l" defTabSz="952233" rtl="0" eaLnBrk="1" fontAlgn="base" hangingPunct="1">
              <a:spcBef>
                <a:spcPct val="20000"/>
              </a:spcBef>
              <a:spcAft>
                <a:spcPts val="575"/>
              </a:spcAft>
              <a:buClr>
                <a:srgbClr val="066B9E"/>
              </a:buClr>
              <a:buSzPct val="120000"/>
              <a:buFont typeface="Arial"/>
              <a:buChar char="•"/>
              <a:defRPr sz="2399">
                <a:solidFill>
                  <a:schemeClr val="tx1"/>
                </a:solidFill>
                <a:latin typeface="Gill Sans" charset="0"/>
                <a:ea typeface="Gill Sans" charset="0"/>
                <a:cs typeface="Gill Sans" charset="0"/>
              </a:defRPr>
            </a:lvl1pPr>
            <a:lvl2pPr marL="631648" indent="-276148" algn="l" defTabSz="952233" rtl="0" eaLnBrk="1" fontAlgn="base" hangingPunct="1">
              <a:spcBef>
                <a:spcPct val="20000"/>
              </a:spcBef>
              <a:spcAft>
                <a:spcPts val="575"/>
              </a:spcAft>
              <a:buClr>
                <a:srgbClr val="066B9E"/>
              </a:buClr>
              <a:buSzPct val="100000"/>
              <a:buFont typeface="Arial"/>
              <a:buChar char="•"/>
              <a:defRPr sz="2199">
                <a:solidFill>
                  <a:schemeClr val="tx1"/>
                </a:solidFill>
                <a:latin typeface="Gill Sans" charset="0"/>
                <a:ea typeface="Gill Sans" charset="0"/>
                <a:cs typeface="Gill Sans" charset="0"/>
              </a:defRPr>
            </a:lvl2pPr>
            <a:lvl3pPr marL="895099"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3pPr>
            <a:lvl4pPr marL="1147442"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4pPr>
            <a:lvl5pPr marL="1399783" indent="-234884" algn="l" defTabSz="952233" rtl="0" eaLnBrk="1" fontAlgn="base" hangingPunct="1">
              <a:spcBef>
                <a:spcPct val="20000"/>
              </a:spcBef>
              <a:spcAft>
                <a:spcPts val="575"/>
              </a:spcAft>
              <a:buClr>
                <a:srgbClr val="066B9E"/>
              </a:buClr>
              <a:buFont typeface="Arial"/>
              <a:buChar char="•"/>
              <a:defRPr sz="1999">
                <a:solidFill>
                  <a:schemeClr val="tx1"/>
                </a:solidFill>
                <a:latin typeface="Gill Sans" charset="0"/>
                <a:ea typeface="Gill Sans" charset="0"/>
                <a:cs typeface="Gill Sans" charset="0"/>
              </a:defRPr>
            </a:lvl5pPr>
            <a:lvl6pPr marL="2370682"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6pPr>
            <a:lvl7pPr marL="2591219"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7pPr>
            <a:lvl8pPr marL="2811734"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8pPr>
            <a:lvl9pPr marL="3032267" indent="-238904" algn="l" defTabSz="955627" rtl="0" eaLnBrk="1" fontAlgn="base" hangingPunct="1">
              <a:spcBef>
                <a:spcPct val="20000"/>
              </a:spcBef>
              <a:spcAft>
                <a:spcPct val="0"/>
              </a:spcAft>
              <a:buClr>
                <a:schemeClr val="accent1"/>
              </a:buClr>
              <a:buFont typeface="Times" pitchFamily="48" charset="0"/>
              <a:buChar char="•"/>
              <a:defRPr sz="2099">
                <a:solidFill>
                  <a:schemeClr val="tx1"/>
                </a:solidFill>
                <a:latin typeface="+mn-lt"/>
              </a:defRPr>
            </a:lvl9pPr>
          </a:lstStyle>
          <a:p>
            <a:pPr marL="0" indent="0">
              <a:buFont typeface="Arial"/>
              <a:buNone/>
            </a:pPr>
            <a:r>
              <a:rPr lang="en-US" b="1" u="sng" kern="0" dirty="0"/>
              <a:t>Supported by NIH and KCI</a:t>
            </a:r>
          </a:p>
          <a:p>
            <a:r>
              <a:rPr lang="en-US" sz="2000" dirty="0"/>
              <a:t>NIH grants U01CA239069, U41HG003751, U24HG012198 and U54CA224019</a:t>
            </a:r>
          </a:p>
          <a:p>
            <a:r>
              <a:rPr lang="en-US" sz="2000" kern="0" dirty="0"/>
              <a:t>Knight Cancer Institute Pilot Grant</a:t>
            </a:r>
          </a:p>
        </p:txBody>
      </p:sp>
      <p:pic>
        <p:nvPicPr>
          <p:cNvPr id="4" name="Picture 3">
            <a:extLst>
              <a:ext uri="{FF2B5EF4-FFF2-40B4-BE49-F238E27FC236}">
                <a16:creationId xmlns:a16="http://schemas.microsoft.com/office/drawing/2014/main" id="{364638C5-1035-CCBF-343B-EA130774876E}"/>
              </a:ext>
            </a:extLst>
          </p:cNvPr>
          <p:cNvPicPr>
            <a:picLocks noChangeAspect="1"/>
          </p:cNvPicPr>
          <p:nvPr/>
        </p:nvPicPr>
        <p:blipFill>
          <a:blip r:embed="rId4"/>
          <a:stretch>
            <a:fillRect/>
          </a:stretch>
        </p:blipFill>
        <p:spPr>
          <a:xfrm>
            <a:off x="9150911" y="1066800"/>
            <a:ext cx="2606777" cy="2606777"/>
          </a:xfrm>
          <a:prstGeom prst="rect">
            <a:avLst/>
          </a:prstGeom>
        </p:spPr>
      </p:pic>
    </p:spTree>
    <p:extLst>
      <p:ext uri="{BB962C8B-B14F-4D97-AF65-F5344CB8AC3E}">
        <p14:creationId xmlns:p14="http://schemas.microsoft.com/office/powerpoint/2010/main" val="576374173"/>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743B-28B6-104C-A9F5-45CCD415E311}"/>
              </a:ext>
            </a:extLst>
          </p:cNvPr>
          <p:cNvSpPr>
            <a:spLocks noGrp="1"/>
          </p:cNvSpPr>
          <p:nvPr>
            <p:ph type="title"/>
          </p:nvPr>
        </p:nvSpPr>
        <p:spPr>
          <a:xfrm>
            <a:off x="2152089" y="67349"/>
            <a:ext cx="7884646" cy="556261"/>
          </a:xfrm>
        </p:spPr>
        <p:txBody>
          <a:bodyPr/>
          <a:lstStyle/>
          <a:p>
            <a:r>
              <a:rPr lang="en-US" sz="4000" dirty="0"/>
              <a:t>Pathway Enrichment Analysis</a:t>
            </a:r>
          </a:p>
        </p:txBody>
      </p:sp>
      <p:pic>
        <p:nvPicPr>
          <p:cNvPr id="7" name="Picture 6">
            <a:extLst>
              <a:ext uri="{FF2B5EF4-FFF2-40B4-BE49-F238E27FC236}">
                <a16:creationId xmlns:a16="http://schemas.microsoft.com/office/drawing/2014/main" id="{3DCBD662-85FF-D730-E352-34F1752D3867}"/>
              </a:ext>
            </a:extLst>
          </p:cNvPr>
          <p:cNvPicPr>
            <a:picLocks noChangeAspect="1"/>
          </p:cNvPicPr>
          <p:nvPr/>
        </p:nvPicPr>
        <p:blipFill>
          <a:blip r:embed="rId3"/>
          <a:stretch>
            <a:fillRect/>
          </a:stretch>
        </p:blipFill>
        <p:spPr>
          <a:xfrm>
            <a:off x="2006288" y="892263"/>
            <a:ext cx="8140602" cy="4988865"/>
          </a:xfrm>
          <a:prstGeom prst="rect">
            <a:avLst/>
          </a:prstGeom>
        </p:spPr>
      </p:pic>
      <p:sp>
        <p:nvSpPr>
          <p:cNvPr id="3" name="Rounded Rectangle 2">
            <a:extLst>
              <a:ext uri="{FF2B5EF4-FFF2-40B4-BE49-F238E27FC236}">
                <a16:creationId xmlns:a16="http://schemas.microsoft.com/office/drawing/2014/main" id="{EC3D08AC-9DE6-F4A4-7CAD-EE33ABE00AD4}"/>
              </a:ext>
            </a:extLst>
          </p:cNvPr>
          <p:cNvSpPr/>
          <p:nvPr/>
        </p:nvSpPr>
        <p:spPr>
          <a:xfrm>
            <a:off x="9216859" y="4753349"/>
            <a:ext cx="1067655" cy="1212388"/>
          </a:xfrm>
          <a:prstGeom prst="roundRect">
            <a:avLst/>
          </a:prstGeom>
          <a:solidFill>
            <a:schemeClr val="accent1">
              <a:alpha val="3329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pic>
        <p:nvPicPr>
          <p:cNvPr id="5" name="Picture 4">
            <a:extLst>
              <a:ext uri="{FF2B5EF4-FFF2-40B4-BE49-F238E27FC236}">
                <a16:creationId xmlns:a16="http://schemas.microsoft.com/office/drawing/2014/main" id="{0642E240-3F2E-3060-E5BA-152950C2D560}"/>
              </a:ext>
            </a:extLst>
          </p:cNvPr>
          <p:cNvPicPr>
            <a:picLocks noChangeAspect="1"/>
          </p:cNvPicPr>
          <p:nvPr/>
        </p:nvPicPr>
        <p:blipFill>
          <a:blip r:embed="rId4"/>
          <a:stretch>
            <a:fillRect/>
          </a:stretch>
        </p:blipFill>
        <p:spPr>
          <a:xfrm>
            <a:off x="3181134" y="873908"/>
            <a:ext cx="4928652" cy="5009032"/>
          </a:xfrm>
          <a:prstGeom prst="rect">
            <a:avLst/>
          </a:prstGeom>
        </p:spPr>
      </p:pic>
      <p:cxnSp>
        <p:nvCxnSpPr>
          <p:cNvPr id="8" name="Elbow Connector 7">
            <a:extLst>
              <a:ext uri="{FF2B5EF4-FFF2-40B4-BE49-F238E27FC236}">
                <a16:creationId xmlns:a16="http://schemas.microsoft.com/office/drawing/2014/main" id="{1EC5A1F1-BE59-7C6B-F1F0-C131F89AFF98}"/>
              </a:ext>
            </a:extLst>
          </p:cNvPr>
          <p:cNvCxnSpPr>
            <a:cxnSpLocks/>
            <a:stCxn id="3" idx="0"/>
            <a:endCxn id="5" idx="3"/>
          </p:cNvCxnSpPr>
          <p:nvPr/>
        </p:nvCxnSpPr>
        <p:spPr>
          <a:xfrm rot="16200000" flipV="1">
            <a:off x="8242775" y="3245436"/>
            <a:ext cx="1374925" cy="1640901"/>
          </a:xfrm>
          <a:prstGeom prst="bentConnector2">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A003DE-5532-3F83-C1E7-83B2A1798521}"/>
              </a:ext>
            </a:extLst>
          </p:cNvPr>
          <p:cNvSpPr txBox="1"/>
          <p:nvPr/>
        </p:nvSpPr>
        <p:spPr>
          <a:xfrm>
            <a:off x="6491379" y="1430169"/>
            <a:ext cx="1893655" cy="369204"/>
          </a:xfrm>
          <a:prstGeom prst="rect">
            <a:avLst/>
          </a:prstGeom>
          <a:solidFill>
            <a:srgbClr val="92D050"/>
          </a:solidFill>
        </p:spPr>
        <p:txBody>
          <a:bodyPr wrap="square" rtlCol="0">
            <a:spAutoFit/>
          </a:bodyPr>
          <a:lstStyle/>
          <a:p>
            <a:r>
              <a:rPr lang="en-US" sz="1799" dirty="0"/>
              <a:t>FDR: 2.66E-15</a:t>
            </a:r>
          </a:p>
        </p:txBody>
      </p:sp>
      <p:sp>
        <p:nvSpPr>
          <p:cNvPr id="10" name="TextBox 9">
            <a:extLst>
              <a:ext uri="{FF2B5EF4-FFF2-40B4-BE49-F238E27FC236}">
                <a16:creationId xmlns:a16="http://schemas.microsoft.com/office/drawing/2014/main" id="{DB69DE0D-365C-A5FC-A923-1CF2D3C9BC22}"/>
              </a:ext>
            </a:extLst>
          </p:cNvPr>
          <p:cNvSpPr txBox="1"/>
          <p:nvPr/>
        </p:nvSpPr>
        <p:spPr>
          <a:xfrm>
            <a:off x="6438122" y="2928154"/>
            <a:ext cx="1752758" cy="369204"/>
          </a:xfrm>
          <a:prstGeom prst="rect">
            <a:avLst/>
          </a:prstGeom>
          <a:solidFill>
            <a:srgbClr val="92D050"/>
          </a:solidFill>
        </p:spPr>
        <p:txBody>
          <a:bodyPr wrap="square" rtlCol="0">
            <a:spAutoFit/>
          </a:bodyPr>
          <a:lstStyle/>
          <a:p>
            <a:r>
              <a:rPr lang="en-US" sz="1799" dirty="0"/>
              <a:t>FDR: 4.83E-8</a:t>
            </a:r>
          </a:p>
        </p:txBody>
      </p:sp>
      <p:sp>
        <p:nvSpPr>
          <p:cNvPr id="11" name="TextBox 10">
            <a:extLst>
              <a:ext uri="{FF2B5EF4-FFF2-40B4-BE49-F238E27FC236}">
                <a16:creationId xmlns:a16="http://schemas.microsoft.com/office/drawing/2014/main" id="{5BD3C565-A695-6AB7-35B8-83491965E8C1}"/>
              </a:ext>
            </a:extLst>
          </p:cNvPr>
          <p:cNvSpPr txBox="1"/>
          <p:nvPr/>
        </p:nvSpPr>
        <p:spPr>
          <a:xfrm>
            <a:off x="6491379" y="4384145"/>
            <a:ext cx="1576637" cy="369204"/>
          </a:xfrm>
          <a:prstGeom prst="rect">
            <a:avLst/>
          </a:prstGeom>
          <a:solidFill>
            <a:srgbClr val="92D050"/>
          </a:solidFill>
        </p:spPr>
        <p:txBody>
          <a:bodyPr wrap="square" rtlCol="0">
            <a:spAutoFit/>
          </a:bodyPr>
          <a:lstStyle/>
          <a:p>
            <a:r>
              <a:rPr lang="en-US" sz="1799" dirty="0"/>
              <a:t>FDR: &gt; 0.05</a:t>
            </a:r>
          </a:p>
        </p:txBody>
      </p:sp>
      <p:pic>
        <p:nvPicPr>
          <p:cNvPr id="6" name="Picture 5">
            <a:extLst>
              <a:ext uri="{FF2B5EF4-FFF2-40B4-BE49-F238E27FC236}">
                <a16:creationId xmlns:a16="http://schemas.microsoft.com/office/drawing/2014/main" id="{5AC8879B-AE4E-2F45-0740-DAC130221080}"/>
              </a:ext>
            </a:extLst>
          </p:cNvPr>
          <p:cNvPicPr>
            <a:picLocks noChangeAspect="1"/>
          </p:cNvPicPr>
          <p:nvPr/>
        </p:nvPicPr>
        <p:blipFill>
          <a:blip r:embed="rId5"/>
          <a:stretch>
            <a:fillRect/>
          </a:stretch>
        </p:blipFill>
        <p:spPr>
          <a:xfrm>
            <a:off x="10709" y="3662438"/>
            <a:ext cx="3880325" cy="3195562"/>
          </a:xfrm>
          <a:prstGeom prst="rect">
            <a:avLst/>
          </a:prstGeom>
        </p:spPr>
      </p:pic>
      <p:cxnSp>
        <p:nvCxnSpPr>
          <p:cNvPr id="13" name="Elbow Connector 12">
            <a:extLst>
              <a:ext uri="{FF2B5EF4-FFF2-40B4-BE49-F238E27FC236}">
                <a16:creationId xmlns:a16="http://schemas.microsoft.com/office/drawing/2014/main" id="{D3EB99F7-5D5F-F14D-B310-1AFB78D5AFAE}"/>
              </a:ext>
            </a:extLst>
          </p:cNvPr>
          <p:cNvCxnSpPr>
            <a:stCxn id="3" idx="2"/>
            <a:endCxn id="6" idx="3"/>
          </p:cNvCxnSpPr>
          <p:nvPr/>
        </p:nvCxnSpPr>
        <p:spPr bwMode="auto">
          <a:xfrm rot="5400000" flipH="1">
            <a:off x="6468102" y="2683152"/>
            <a:ext cx="705518" cy="5859653"/>
          </a:xfrm>
          <a:prstGeom prst="bentConnector4">
            <a:avLst>
              <a:gd name="adj1" fmla="val -32402"/>
              <a:gd name="adj2" fmla="val 91597"/>
            </a:avLst>
          </a:prstGeom>
          <a:solidFill>
            <a:schemeClr val="accent1"/>
          </a:solidFill>
          <a:ln w="9525" cap="flat" cmpd="sng" algn="ctr">
            <a:solidFill>
              <a:schemeClr val="accent1">
                <a:lumMod val="75000"/>
              </a:schemeClr>
            </a:solidFill>
            <a:prstDash val="solid"/>
            <a:round/>
            <a:headEnd type="none" w="med" len="med"/>
            <a:tailEnd type="triangle"/>
          </a:ln>
          <a:effectLst/>
        </p:spPr>
      </p:cxnSp>
    </p:spTree>
    <p:extLst>
      <p:ext uri="{BB962C8B-B14F-4D97-AF65-F5344CB8AC3E}">
        <p14:creationId xmlns:p14="http://schemas.microsoft.com/office/powerpoint/2010/main" val="1358706687"/>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867D0-528F-50EF-57EE-5527B459D7DB}"/>
              </a:ext>
            </a:extLst>
          </p:cNvPr>
          <p:cNvSpPr>
            <a:spLocks noGrp="1"/>
          </p:cNvSpPr>
          <p:nvPr>
            <p:ph type="title"/>
          </p:nvPr>
        </p:nvSpPr>
        <p:spPr>
          <a:xfrm>
            <a:off x="0" y="98323"/>
            <a:ext cx="12188825" cy="1271623"/>
          </a:xfrm>
        </p:spPr>
        <p:txBody>
          <a:bodyPr>
            <a:noAutofit/>
          </a:bodyPr>
          <a:lstStyle/>
          <a:p>
            <a:r>
              <a:rPr lang="en-US" sz="4000" dirty="0"/>
              <a:t>New Approach: TFs and Pathways in the Same Network</a:t>
            </a:r>
          </a:p>
        </p:txBody>
      </p:sp>
      <p:sp>
        <p:nvSpPr>
          <p:cNvPr id="3" name="Content Placeholder 2">
            <a:extLst>
              <a:ext uri="{FF2B5EF4-FFF2-40B4-BE49-F238E27FC236}">
                <a16:creationId xmlns:a16="http://schemas.microsoft.com/office/drawing/2014/main" id="{CF8C66BE-05F5-A82E-4AE8-D1E8B0A894DF}"/>
              </a:ext>
            </a:extLst>
          </p:cNvPr>
          <p:cNvSpPr>
            <a:spLocks noGrp="1"/>
          </p:cNvSpPr>
          <p:nvPr>
            <p:ph idx="1"/>
          </p:nvPr>
        </p:nvSpPr>
        <p:spPr>
          <a:xfrm>
            <a:off x="1811149" y="1610085"/>
            <a:ext cx="8566526" cy="3990672"/>
          </a:xfrm>
        </p:spPr>
        <p:txBody>
          <a:bodyPr/>
          <a:lstStyle/>
          <a:p>
            <a:r>
              <a:rPr lang="en-US" sz="3200" dirty="0"/>
              <a:t>Provides functional interpretation directly to TFs</a:t>
            </a:r>
          </a:p>
          <a:p>
            <a:r>
              <a:rPr lang="en-US" sz="3200" dirty="0"/>
              <a:t>Keeps the pathway hierarchical relationships</a:t>
            </a:r>
          </a:p>
        </p:txBody>
      </p:sp>
    </p:spTree>
    <p:extLst>
      <p:ext uri="{BB962C8B-B14F-4D97-AF65-F5344CB8AC3E}">
        <p14:creationId xmlns:p14="http://schemas.microsoft.com/office/powerpoint/2010/main" val="2763014176"/>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489C-D378-B4FD-65C5-8F00CD2580D7}"/>
              </a:ext>
            </a:extLst>
          </p:cNvPr>
          <p:cNvSpPr>
            <a:spLocks noGrp="1"/>
          </p:cNvSpPr>
          <p:nvPr>
            <p:ph type="title"/>
          </p:nvPr>
        </p:nvSpPr>
        <p:spPr>
          <a:xfrm>
            <a:off x="2152089" y="58728"/>
            <a:ext cx="7884646" cy="840969"/>
          </a:xfrm>
        </p:spPr>
        <p:txBody>
          <a:bodyPr/>
          <a:lstStyle/>
          <a:p>
            <a:r>
              <a:rPr lang="en-US" sz="4000" dirty="0"/>
              <a:t>New Workflow</a:t>
            </a:r>
          </a:p>
        </p:txBody>
      </p:sp>
      <p:sp>
        <p:nvSpPr>
          <p:cNvPr id="131" name="TextBox 130">
            <a:extLst>
              <a:ext uri="{FF2B5EF4-FFF2-40B4-BE49-F238E27FC236}">
                <a16:creationId xmlns:a16="http://schemas.microsoft.com/office/drawing/2014/main" id="{F56DF436-F4E1-8BCF-9D80-986F6E3754AA}"/>
              </a:ext>
            </a:extLst>
          </p:cNvPr>
          <p:cNvSpPr txBox="1"/>
          <p:nvPr/>
        </p:nvSpPr>
        <p:spPr>
          <a:xfrm>
            <a:off x="-3400" y="5658010"/>
            <a:ext cx="6912885" cy="1200329"/>
          </a:xfrm>
          <a:prstGeom prst="rect">
            <a:avLst/>
          </a:prstGeom>
          <a:solidFill>
            <a:schemeClr val="bg1"/>
          </a:solidFill>
        </p:spPr>
        <p:txBody>
          <a:bodyPr wrap="square">
            <a:spAutoFit/>
          </a:bodyPr>
          <a:lstStyle/>
          <a:p>
            <a:pPr marL="214253" indent="-214253">
              <a:buFont typeface="Arial" panose="020B0604020202020204" pitchFamily="34" charset="0"/>
              <a:buChar char="•"/>
            </a:pPr>
            <a:r>
              <a:rPr lang="en-US" sz="1800" dirty="0"/>
              <a:t>Reactome pathway knowledgebase: </a:t>
            </a:r>
            <a:r>
              <a:rPr lang="en-US" sz="1800" dirty="0">
                <a:hlinkClick r:id="rId3"/>
              </a:rPr>
              <a:t>https://reactome.org</a:t>
            </a:r>
            <a:r>
              <a:rPr lang="en-US" sz="1800" dirty="0"/>
              <a:t> </a:t>
            </a:r>
          </a:p>
          <a:p>
            <a:pPr marL="214253" indent="-214253">
              <a:buFont typeface="Arial" panose="020B0604020202020204" pitchFamily="34" charset="0"/>
              <a:buChar char="•"/>
            </a:pPr>
            <a:r>
              <a:rPr lang="en-US" sz="1800" dirty="0" err="1"/>
              <a:t>ReactomeFiViz</a:t>
            </a:r>
            <a:r>
              <a:rPr lang="en-US" sz="1800" dirty="0"/>
              <a:t>: </a:t>
            </a:r>
            <a:r>
              <a:rPr lang="en-US" sz="1800" dirty="0">
                <a:hlinkClick r:id="rId4"/>
              </a:rPr>
              <a:t>https://reactome.org/tools/reactome-fiviz</a:t>
            </a:r>
            <a:r>
              <a:rPr lang="en-US" sz="1800" dirty="0"/>
              <a:t> </a:t>
            </a:r>
          </a:p>
          <a:p>
            <a:pPr marL="214253" indent="-214253">
              <a:buFont typeface="Arial" panose="020B0604020202020204" pitchFamily="34" charset="0"/>
              <a:buChar char="•"/>
            </a:pPr>
            <a:r>
              <a:rPr lang="en-US" sz="1800" dirty="0" err="1"/>
              <a:t>DoRothEA</a:t>
            </a:r>
            <a:r>
              <a:rPr lang="en-US" sz="1800" dirty="0"/>
              <a:t> regulon data: </a:t>
            </a:r>
            <a:r>
              <a:rPr lang="en-US" sz="1800" dirty="0">
                <a:hlinkClick r:id="rId5"/>
              </a:rPr>
              <a:t>https://saezlab.github.io/dorothea/</a:t>
            </a:r>
            <a:endParaRPr lang="en-US" sz="1800" dirty="0"/>
          </a:p>
          <a:p>
            <a:pPr marL="214253" indent="-214253">
              <a:buFont typeface="Arial" panose="020B0604020202020204" pitchFamily="34" charset="0"/>
              <a:buChar char="•"/>
            </a:pPr>
            <a:r>
              <a:rPr lang="en-US" sz="1800" dirty="0" err="1"/>
              <a:t>AUCell</a:t>
            </a:r>
            <a:r>
              <a:rPr lang="en-US" sz="1800" dirty="0"/>
              <a:t>: </a:t>
            </a:r>
            <a:r>
              <a:rPr lang="en-US" sz="1800" dirty="0">
                <a:hlinkClick r:id="rId6"/>
              </a:rPr>
              <a:t>https://github.com/aertslab/pySCENIC</a:t>
            </a:r>
            <a:r>
              <a:rPr lang="en-US" sz="1800" dirty="0"/>
              <a:t> </a:t>
            </a:r>
          </a:p>
        </p:txBody>
      </p:sp>
      <p:sp>
        <p:nvSpPr>
          <p:cNvPr id="3" name="Rounded Rectangle 2">
            <a:extLst>
              <a:ext uri="{FF2B5EF4-FFF2-40B4-BE49-F238E27FC236}">
                <a16:creationId xmlns:a16="http://schemas.microsoft.com/office/drawing/2014/main" id="{DB128391-D001-25D5-399A-78375B60E94E}"/>
              </a:ext>
            </a:extLst>
          </p:cNvPr>
          <p:cNvSpPr/>
          <p:nvPr/>
        </p:nvSpPr>
        <p:spPr>
          <a:xfrm>
            <a:off x="547974" y="1563515"/>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Pre-Processed Data</a:t>
            </a:r>
          </a:p>
        </p:txBody>
      </p:sp>
      <p:sp>
        <p:nvSpPr>
          <p:cNvPr id="5" name="TextBox 4">
            <a:extLst>
              <a:ext uri="{FF2B5EF4-FFF2-40B4-BE49-F238E27FC236}">
                <a16:creationId xmlns:a16="http://schemas.microsoft.com/office/drawing/2014/main" id="{69B5668F-4396-AC5C-9859-409AD93FC1DB}"/>
              </a:ext>
            </a:extLst>
          </p:cNvPr>
          <p:cNvSpPr txBox="1"/>
          <p:nvPr/>
        </p:nvSpPr>
        <p:spPr>
          <a:xfrm>
            <a:off x="393703" y="658632"/>
            <a:ext cx="2257910" cy="523220"/>
          </a:xfrm>
          <a:prstGeom prst="rect">
            <a:avLst/>
          </a:prstGeom>
          <a:noFill/>
        </p:spPr>
        <p:txBody>
          <a:bodyPr wrap="square" rtlCol="0">
            <a:spAutoFit/>
          </a:bodyPr>
          <a:lstStyle/>
          <a:p>
            <a:pPr algn="ctr"/>
            <a:r>
              <a:rPr lang="en-US" sz="1400" dirty="0"/>
              <a:t>Pre-process and batch removal</a:t>
            </a:r>
          </a:p>
        </p:txBody>
      </p:sp>
      <p:sp>
        <p:nvSpPr>
          <p:cNvPr id="8" name="Rounded Rectangle 7">
            <a:extLst>
              <a:ext uri="{FF2B5EF4-FFF2-40B4-BE49-F238E27FC236}">
                <a16:creationId xmlns:a16="http://schemas.microsoft.com/office/drawing/2014/main" id="{0ECB9E3C-17A5-662A-FC41-B02060B81314}"/>
              </a:ext>
            </a:extLst>
          </p:cNvPr>
          <p:cNvSpPr/>
          <p:nvPr/>
        </p:nvSpPr>
        <p:spPr>
          <a:xfrm>
            <a:off x="3599255" y="1563515"/>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Cell clusters and types</a:t>
            </a:r>
          </a:p>
        </p:txBody>
      </p:sp>
      <p:sp>
        <p:nvSpPr>
          <p:cNvPr id="11" name="TextBox 10">
            <a:extLst>
              <a:ext uri="{FF2B5EF4-FFF2-40B4-BE49-F238E27FC236}">
                <a16:creationId xmlns:a16="http://schemas.microsoft.com/office/drawing/2014/main" id="{9AD2DDF2-8E4E-B72A-2123-8D49E654C7C4}"/>
              </a:ext>
            </a:extLst>
          </p:cNvPr>
          <p:cNvSpPr txBox="1"/>
          <p:nvPr/>
        </p:nvSpPr>
        <p:spPr>
          <a:xfrm>
            <a:off x="2082425" y="1313119"/>
            <a:ext cx="1877089" cy="523220"/>
          </a:xfrm>
          <a:prstGeom prst="rect">
            <a:avLst/>
          </a:prstGeom>
          <a:noFill/>
        </p:spPr>
        <p:txBody>
          <a:bodyPr wrap="square" rtlCol="0">
            <a:spAutoFit/>
          </a:bodyPr>
          <a:lstStyle/>
          <a:p>
            <a:pPr algn="ctr"/>
            <a:r>
              <a:rPr lang="en-US" sz="1400" dirty="0"/>
              <a:t>Clustering and </a:t>
            </a:r>
          </a:p>
          <a:p>
            <a:pPr algn="ctr"/>
            <a:r>
              <a:rPr lang="en-US" sz="1400" dirty="0"/>
              <a:t>UMAP</a:t>
            </a:r>
          </a:p>
        </p:txBody>
      </p:sp>
      <p:sp>
        <p:nvSpPr>
          <p:cNvPr id="14" name="Rounded Rectangle 13">
            <a:extLst>
              <a:ext uri="{FF2B5EF4-FFF2-40B4-BE49-F238E27FC236}">
                <a16:creationId xmlns:a16="http://schemas.microsoft.com/office/drawing/2014/main" id="{8DC4D199-3E98-6363-BF9D-17E20FA058C5}"/>
              </a:ext>
            </a:extLst>
          </p:cNvPr>
          <p:cNvSpPr/>
          <p:nvPr/>
        </p:nvSpPr>
        <p:spPr>
          <a:xfrm>
            <a:off x="6650536" y="1563515"/>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Pathway and TF Activities</a:t>
            </a:r>
          </a:p>
        </p:txBody>
      </p:sp>
      <p:sp>
        <p:nvSpPr>
          <p:cNvPr id="21" name="TextBox 20">
            <a:extLst>
              <a:ext uri="{FF2B5EF4-FFF2-40B4-BE49-F238E27FC236}">
                <a16:creationId xmlns:a16="http://schemas.microsoft.com/office/drawing/2014/main" id="{023159D2-9221-F8AB-5CF9-97C42FBB4A6F}"/>
              </a:ext>
            </a:extLst>
          </p:cNvPr>
          <p:cNvSpPr txBox="1"/>
          <p:nvPr/>
        </p:nvSpPr>
        <p:spPr>
          <a:xfrm>
            <a:off x="5196784" y="1281156"/>
            <a:ext cx="1774898" cy="523220"/>
          </a:xfrm>
          <a:prstGeom prst="rect">
            <a:avLst/>
          </a:prstGeom>
          <a:noFill/>
        </p:spPr>
        <p:txBody>
          <a:bodyPr wrap="square" rtlCol="0">
            <a:spAutoFit/>
          </a:bodyPr>
          <a:lstStyle/>
          <a:p>
            <a:pPr algn="ctr"/>
            <a:r>
              <a:rPr lang="en-US" sz="1400" dirty="0"/>
              <a:t>Activity inference </a:t>
            </a:r>
          </a:p>
          <a:p>
            <a:pPr algn="ctr"/>
            <a:r>
              <a:rPr lang="en-US" sz="1400" dirty="0"/>
              <a:t>via </a:t>
            </a:r>
            <a:r>
              <a:rPr lang="en-US" sz="1400" dirty="0" err="1"/>
              <a:t>AUCell</a:t>
            </a:r>
            <a:r>
              <a:rPr lang="en-US" sz="1400" dirty="0"/>
              <a:t> </a:t>
            </a:r>
          </a:p>
        </p:txBody>
      </p:sp>
      <p:sp>
        <p:nvSpPr>
          <p:cNvPr id="22" name="Rounded Rectangle 21">
            <a:extLst>
              <a:ext uri="{FF2B5EF4-FFF2-40B4-BE49-F238E27FC236}">
                <a16:creationId xmlns:a16="http://schemas.microsoft.com/office/drawing/2014/main" id="{894A629F-46AB-0A66-F1D0-665F4B4EB649}"/>
              </a:ext>
            </a:extLst>
          </p:cNvPr>
          <p:cNvSpPr/>
          <p:nvPr/>
        </p:nvSpPr>
        <p:spPr>
          <a:xfrm>
            <a:off x="9701817" y="1563515"/>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Focused Cluster</a:t>
            </a:r>
          </a:p>
        </p:txBody>
      </p:sp>
      <p:sp>
        <p:nvSpPr>
          <p:cNvPr id="25" name="TextBox 24">
            <a:extLst>
              <a:ext uri="{FF2B5EF4-FFF2-40B4-BE49-F238E27FC236}">
                <a16:creationId xmlns:a16="http://schemas.microsoft.com/office/drawing/2014/main" id="{0276DA6F-62ED-D23E-EC16-C8EC7957E1D0}"/>
              </a:ext>
            </a:extLst>
          </p:cNvPr>
          <p:cNvSpPr txBox="1"/>
          <p:nvPr/>
        </p:nvSpPr>
        <p:spPr>
          <a:xfrm>
            <a:off x="8522141" y="1318525"/>
            <a:ext cx="1257445" cy="523220"/>
          </a:xfrm>
          <a:prstGeom prst="rect">
            <a:avLst/>
          </a:prstGeom>
          <a:noFill/>
        </p:spPr>
        <p:txBody>
          <a:bodyPr wrap="square" rtlCol="0">
            <a:spAutoFit/>
          </a:bodyPr>
          <a:lstStyle/>
          <a:p>
            <a:pPr algn="ctr"/>
            <a:r>
              <a:rPr lang="en-US" sz="1400" dirty="0"/>
              <a:t>Cluster selection </a:t>
            </a:r>
          </a:p>
        </p:txBody>
      </p:sp>
      <p:sp>
        <p:nvSpPr>
          <p:cNvPr id="27" name="Rounded Rectangle 26">
            <a:extLst>
              <a:ext uri="{FF2B5EF4-FFF2-40B4-BE49-F238E27FC236}">
                <a16:creationId xmlns:a16="http://schemas.microsoft.com/office/drawing/2014/main" id="{5D71F607-6AFF-6C95-651E-2D1A15879212}"/>
              </a:ext>
            </a:extLst>
          </p:cNvPr>
          <p:cNvSpPr/>
          <p:nvPr/>
        </p:nvSpPr>
        <p:spPr>
          <a:xfrm>
            <a:off x="6650535" y="3081442"/>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Pathways vs. TFs</a:t>
            </a:r>
          </a:p>
        </p:txBody>
      </p:sp>
      <p:sp>
        <p:nvSpPr>
          <p:cNvPr id="29" name="TextBox 28">
            <a:extLst>
              <a:ext uri="{FF2B5EF4-FFF2-40B4-BE49-F238E27FC236}">
                <a16:creationId xmlns:a16="http://schemas.microsoft.com/office/drawing/2014/main" id="{91DEC2E7-45D8-4C37-CF69-4075AC366C59}"/>
              </a:ext>
            </a:extLst>
          </p:cNvPr>
          <p:cNvSpPr txBox="1"/>
          <p:nvPr/>
        </p:nvSpPr>
        <p:spPr>
          <a:xfrm>
            <a:off x="8336243" y="2597793"/>
            <a:ext cx="1634435" cy="523220"/>
          </a:xfrm>
          <a:prstGeom prst="rect">
            <a:avLst/>
          </a:prstGeom>
          <a:noFill/>
        </p:spPr>
        <p:txBody>
          <a:bodyPr wrap="square" rtlCol="0">
            <a:spAutoFit/>
          </a:bodyPr>
          <a:lstStyle/>
          <a:p>
            <a:pPr algn="ctr"/>
            <a:r>
              <a:rPr lang="en-US" sz="1400" dirty="0"/>
              <a:t>Correlation analysis via GLM</a:t>
            </a:r>
          </a:p>
        </p:txBody>
      </p:sp>
      <p:sp>
        <p:nvSpPr>
          <p:cNvPr id="31" name="Rounded Rectangle 30">
            <a:extLst>
              <a:ext uri="{FF2B5EF4-FFF2-40B4-BE49-F238E27FC236}">
                <a16:creationId xmlns:a16="http://schemas.microsoft.com/office/drawing/2014/main" id="{18B118AE-42EA-F817-B343-8350DF196156}"/>
              </a:ext>
            </a:extLst>
          </p:cNvPr>
          <p:cNvSpPr/>
          <p:nvPr/>
        </p:nvSpPr>
        <p:spPr>
          <a:xfrm>
            <a:off x="3594058" y="3081442"/>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TFs -&gt;| Pathways</a:t>
            </a:r>
          </a:p>
        </p:txBody>
      </p:sp>
      <p:sp>
        <p:nvSpPr>
          <p:cNvPr id="33" name="TextBox 32">
            <a:extLst>
              <a:ext uri="{FF2B5EF4-FFF2-40B4-BE49-F238E27FC236}">
                <a16:creationId xmlns:a16="http://schemas.microsoft.com/office/drawing/2014/main" id="{8BCFAE2C-A27E-6B81-0427-F43F7B00E6CB}"/>
              </a:ext>
            </a:extLst>
          </p:cNvPr>
          <p:cNvSpPr txBox="1"/>
          <p:nvPr/>
        </p:nvSpPr>
        <p:spPr>
          <a:xfrm>
            <a:off x="5109109" y="2373684"/>
            <a:ext cx="1950247" cy="738664"/>
          </a:xfrm>
          <a:prstGeom prst="rect">
            <a:avLst/>
          </a:prstGeom>
          <a:noFill/>
        </p:spPr>
        <p:txBody>
          <a:bodyPr wrap="square" rtlCol="0">
            <a:spAutoFit/>
          </a:bodyPr>
          <a:lstStyle/>
          <a:p>
            <a:pPr algn="ctr"/>
            <a:r>
              <a:rPr lang="en-US" sz="1400" dirty="0"/>
              <a:t>TF targets and pathway genes overlapping analysis</a:t>
            </a:r>
          </a:p>
        </p:txBody>
      </p:sp>
      <p:sp>
        <p:nvSpPr>
          <p:cNvPr id="35" name="Rounded Rectangle 34">
            <a:extLst>
              <a:ext uri="{FF2B5EF4-FFF2-40B4-BE49-F238E27FC236}">
                <a16:creationId xmlns:a16="http://schemas.microsoft.com/office/drawing/2014/main" id="{1763FF90-676A-69E5-4CFF-70090569F571}"/>
              </a:ext>
            </a:extLst>
          </p:cNvPr>
          <p:cNvSpPr/>
          <p:nvPr/>
        </p:nvSpPr>
        <p:spPr>
          <a:xfrm>
            <a:off x="9707012" y="3081442"/>
            <a:ext cx="1949373" cy="48981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Significant Pathways and TFs</a:t>
            </a:r>
          </a:p>
        </p:txBody>
      </p:sp>
      <p:sp>
        <p:nvSpPr>
          <p:cNvPr id="36" name="Rounded Rectangle 35">
            <a:extLst>
              <a:ext uri="{FF2B5EF4-FFF2-40B4-BE49-F238E27FC236}">
                <a16:creationId xmlns:a16="http://schemas.microsoft.com/office/drawing/2014/main" id="{D034343E-4502-3146-63A4-A71B156E4F06}"/>
              </a:ext>
            </a:extLst>
          </p:cNvPr>
          <p:cNvSpPr/>
          <p:nvPr/>
        </p:nvSpPr>
        <p:spPr>
          <a:xfrm>
            <a:off x="547973" y="3081442"/>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TFs -&gt;| TFs</a:t>
            </a:r>
          </a:p>
        </p:txBody>
      </p:sp>
      <p:sp>
        <p:nvSpPr>
          <p:cNvPr id="37" name="Rounded Rectangle 36">
            <a:extLst>
              <a:ext uri="{FF2B5EF4-FFF2-40B4-BE49-F238E27FC236}">
                <a16:creationId xmlns:a16="http://schemas.microsoft.com/office/drawing/2014/main" id="{920A63CB-2D42-3CAD-B8D5-83F628B2A875}"/>
              </a:ext>
            </a:extLst>
          </p:cNvPr>
          <p:cNvSpPr/>
          <p:nvPr/>
        </p:nvSpPr>
        <p:spPr>
          <a:xfrm>
            <a:off x="547972" y="4556761"/>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Pathways -&gt; TFs</a:t>
            </a:r>
          </a:p>
        </p:txBody>
      </p:sp>
      <p:sp>
        <p:nvSpPr>
          <p:cNvPr id="38" name="Rounded Rectangle 37">
            <a:extLst>
              <a:ext uri="{FF2B5EF4-FFF2-40B4-BE49-F238E27FC236}">
                <a16:creationId xmlns:a16="http://schemas.microsoft.com/office/drawing/2014/main" id="{E0DC893A-B1C5-1403-AEB0-DFAF32866B18}"/>
              </a:ext>
            </a:extLst>
          </p:cNvPr>
          <p:cNvSpPr/>
          <p:nvPr/>
        </p:nvSpPr>
        <p:spPr>
          <a:xfrm>
            <a:off x="3594058" y="4556761"/>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Pathways -&gt; Pathways</a:t>
            </a:r>
          </a:p>
        </p:txBody>
      </p:sp>
      <p:sp>
        <p:nvSpPr>
          <p:cNvPr id="39" name="Rounded Rectangle 38">
            <a:extLst>
              <a:ext uri="{FF2B5EF4-FFF2-40B4-BE49-F238E27FC236}">
                <a16:creationId xmlns:a16="http://schemas.microsoft.com/office/drawing/2014/main" id="{AB255F10-073C-B8F8-1979-DFE306DE105A}"/>
              </a:ext>
            </a:extLst>
          </p:cNvPr>
          <p:cNvSpPr/>
          <p:nvPr/>
        </p:nvSpPr>
        <p:spPr>
          <a:xfrm>
            <a:off x="6650535" y="4556761"/>
            <a:ext cx="1949373" cy="48981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Regulatory Network</a:t>
            </a:r>
          </a:p>
        </p:txBody>
      </p:sp>
      <p:sp>
        <p:nvSpPr>
          <p:cNvPr id="40" name="Rounded Rectangle 39">
            <a:extLst>
              <a:ext uri="{FF2B5EF4-FFF2-40B4-BE49-F238E27FC236}">
                <a16:creationId xmlns:a16="http://schemas.microsoft.com/office/drawing/2014/main" id="{70A62E54-58F7-324B-EE54-616D4A790A9D}"/>
              </a:ext>
            </a:extLst>
          </p:cNvPr>
          <p:cNvSpPr/>
          <p:nvPr/>
        </p:nvSpPr>
        <p:spPr>
          <a:xfrm>
            <a:off x="9696621" y="4556761"/>
            <a:ext cx="1949373" cy="4898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Boolean Network</a:t>
            </a:r>
          </a:p>
        </p:txBody>
      </p:sp>
      <p:sp>
        <p:nvSpPr>
          <p:cNvPr id="41" name="TextBox 40">
            <a:extLst>
              <a:ext uri="{FF2B5EF4-FFF2-40B4-BE49-F238E27FC236}">
                <a16:creationId xmlns:a16="http://schemas.microsoft.com/office/drawing/2014/main" id="{AC10571B-2174-2A99-FA0C-04BCD141D8FE}"/>
              </a:ext>
            </a:extLst>
          </p:cNvPr>
          <p:cNvSpPr txBox="1"/>
          <p:nvPr/>
        </p:nvSpPr>
        <p:spPr>
          <a:xfrm>
            <a:off x="8641915" y="4514910"/>
            <a:ext cx="1012697" cy="307777"/>
          </a:xfrm>
          <a:prstGeom prst="rect">
            <a:avLst/>
          </a:prstGeom>
          <a:noFill/>
        </p:spPr>
        <p:txBody>
          <a:bodyPr wrap="square" rtlCol="0">
            <a:spAutoFit/>
          </a:bodyPr>
          <a:lstStyle/>
          <a:p>
            <a:pPr algn="ctr"/>
            <a:r>
              <a:rPr lang="en-US" sz="1400" dirty="0"/>
              <a:t>Convert</a:t>
            </a:r>
          </a:p>
        </p:txBody>
      </p:sp>
      <p:sp>
        <p:nvSpPr>
          <p:cNvPr id="42" name="TextBox 41">
            <a:extLst>
              <a:ext uri="{FF2B5EF4-FFF2-40B4-BE49-F238E27FC236}">
                <a16:creationId xmlns:a16="http://schemas.microsoft.com/office/drawing/2014/main" id="{F0D17261-6D30-09CE-9E8B-30309B5FD52E}"/>
              </a:ext>
            </a:extLst>
          </p:cNvPr>
          <p:cNvSpPr txBox="1"/>
          <p:nvPr/>
        </p:nvSpPr>
        <p:spPr>
          <a:xfrm>
            <a:off x="9937126" y="5395044"/>
            <a:ext cx="1468361" cy="523220"/>
          </a:xfrm>
          <a:prstGeom prst="rect">
            <a:avLst/>
          </a:prstGeom>
          <a:noFill/>
        </p:spPr>
        <p:txBody>
          <a:bodyPr wrap="square" rtlCol="0">
            <a:spAutoFit/>
          </a:bodyPr>
          <a:lstStyle/>
          <a:p>
            <a:pPr algn="ctr"/>
            <a:r>
              <a:rPr lang="en-US" sz="1400" dirty="0"/>
              <a:t>Simulate in </a:t>
            </a:r>
            <a:r>
              <a:rPr lang="en-US" sz="1400" dirty="0" err="1"/>
              <a:t>ReactomeFIViz</a:t>
            </a:r>
            <a:endParaRPr lang="en-US" sz="1400" dirty="0"/>
          </a:p>
        </p:txBody>
      </p:sp>
      <p:sp>
        <p:nvSpPr>
          <p:cNvPr id="43" name="TextBox 42">
            <a:extLst>
              <a:ext uri="{FF2B5EF4-FFF2-40B4-BE49-F238E27FC236}">
                <a16:creationId xmlns:a16="http://schemas.microsoft.com/office/drawing/2014/main" id="{64984D2A-FC8F-8202-42B8-E66E671E5EA0}"/>
              </a:ext>
            </a:extLst>
          </p:cNvPr>
          <p:cNvSpPr txBox="1"/>
          <p:nvPr/>
        </p:nvSpPr>
        <p:spPr>
          <a:xfrm>
            <a:off x="1437921" y="3795281"/>
            <a:ext cx="1219364" cy="523220"/>
          </a:xfrm>
          <a:prstGeom prst="rect">
            <a:avLst/>
          </a:prstGeom>
          <a:noFill/>
        </p:spPr>
        <p:txBody>
          <a:bodyPr wrap="square" rtlCol="0">
            <a:spAutoFit/>
          </a:bodyPr>
          <a:lstStyle/>
          <a:p>
            <a:pPr algn="ctr"/>
            <a:r>
              <a:rPr lang="en-US" sz="1400" dirty="0"/>
              <a:t>Reactome annotation</a:t>
            </a:r>
          </a:p>
        </p:txBody>
      </p:sp>
      <p:sp>
        <p:nvSpPr>
          <p:cNvPr id="44" name="TextBox 43">
            <a:extLst>
              <a:ext uri="{FF2B5EF4-FFF2-40B4-BE49-F238E27FC236}">
                <a16:creationId xmlns:a16="http://schemas.microsoft.com/office/drawing/2014/main" id="{83DE7736-837F-38FF-0104-6E6DCBA065D7}"/>
              </a:ext>
            </a:extLst>
          </p:cNvPr>
          <p:cNvSpPr txBox="1"/>
          <p:nvPr/>
        </p:nvSpPr>
        <p:spPr>
          <a:xfrm>
            <a:off x="2534158" y="4299467"/>
            <a:ext cx="1012697" cy="523220"/>
          </a:xfrm>
          <a:prstGeom prst="rect">
            <a:avLst/>
          </a:prstGeom>
          <a:noFill/>
        </p:spPr>
        <p:txBody>
          <a:bodyPr wrap="square" rtlCol="0">
            <a:spAutoFit/>
          </a:bodyPr>
          <a:lstStyle/>
          <a:p>
            <a:pPr algn="ctr"/>
            <a:r>
              <a:rPr lang="en-US" sz="1400" dirty="0"/>
              <a:t>Reactome annotation</a:t>
            </a:r>
          </a:p>
        </p:txBody>
      </p:sp>
      <p:sp>
        <p:nvSpPr>
          <p:cNvPr id="45" name="TextBox 44">
            <a:extLst>
              <a:ext uri="{FF2B5EF4-FFF2-40B4-BE49-F238E27FC236}">
                <a16:creationId xmlns:a16="http://schemas.microsoft.com/office/drawing/2014/main" id="{69404CC2-2151-4D75-9830-5895628BABCC}"/>
              </a:ext>
            </a:extLst>
          </p:cNvPr>
          <p:cNvSpPr txBox="1"/>
          <p:nvPr/>
        </p:nvSpPr>
        <p:spPr>
          <a:xfrm>
            <a:off x="5317072" y="4054908"/>
            <a:ext cx="1534322" cy="738664"/>
          </a:xfrm>
          <a:prstGeom prst="rect">
            <a:avLst/>
          </a:prstGeom>
          <a:noFill/>
        </p:spPr>
        <p:txBody>
          <a:bodyPr wrap="square" rtlCol="0">
            <a:spAutoFit/>
          </a:bodyPr>
          <a:lstStyle/>
          <a:p>
            <a:pPr algn="ctr"/>
            <a:r>
              <a:rPr lang="en-US" sz="1400" dirty="0"/>
              <a:t>Merge all edges and visualize in </a:t>
            </a:r>
            <a:r>
              <a:rPr lang="en-US" sz="1400" dirty="0" err="1"/>
              <a:t>Cytoscape</a:t>
            </a:r>
            <a:endParaRPr lang="en-US" sz="1400" dirty="0"/>
          </a:p>
        </p:txBody>
      </p:sp>
      <p:cxnSp>
        <p:nvCxnSpPr>
          <p:cNvPr id="46" name="Straight Arrow Connector 45">
            <a:extLst>
              <a:ext uri="{FF2B5EF4-FFF2-40B4-BE49-F238E27FC236}">
                <a16:creationId xmlns:a16="http://schemas.microsoft.com/office/drawing/2014/main" id="{F340240D-6596-C1E8-97FD-DF7711FA05D8}"/>
              </a:ext>
            </a:extLst>
          </p:cNvPr>
          <p:cNvCxnSpPr>
            <a:cxnSpLocks/>
            <a:stCxn id="5" idx="2"/>
            <a:endCxn id="3" idx="0"/>
          </p:cNvCxnSpPr>
          <p:nvPr/>
        </p:nvCxnSpPr>
        <p:spPr>
          <a:xfrm>
            <a:off x="1522658" y="1181852"/>
            <a:ext cx="3" cy="381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EDD284F-D8AD-FDF3-882C-CD0050A0E566}"/>
              </a:ext>
            </a:extLst>
          </p:cNvPr>
          <p:cNvCxnSpPr>
            <a:stCxn id="3" idx="3"/>
            <a:endCxn id="8" idx="1"/>
          </p:cNvCxnSpPr>
          <p:nvPr/>
        </p:nvCxnSpPr>
        <p:spPr>
          <a:xfrm>
            <a:off x="2497347" y="1808424"/>
            <a:ext cx="1101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2E655C3-F510-418F-276E-54B1690160AF}"/>
              </a:ext>
            </a:extLst>
          </p:cNvPr>
          <p:cNvCxnSpPr>
            <a:stCxn id="8" idx="3"/>
            <a:endCxn id="14" idx="1"/>
          </p:cNvCxnSpPr>
          <p:nvPr/>
        </p:nvCxnSpPr>
        <p:spPr>
          <a:xfrm>
            <a:off x="5548628" y="1808424"/>
            <a:ext cx="1101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1B1AF18-9A06-A80B-E4E8-5AE50B594DAD}"/>
              </a:ext>
            </a:extLst>
          </p:cNvPr>
          <p:cNvCxnSpPr>
            <a:stCxn id="14" idx="3"/>
            <a:endCxn id="22" idx="1"/>
          </p:cNvCxnSpPr>
          <p:nvPr/>
        </p:nvCxnSpPr>
        <p:spPr>
          <a:xfrm>
            <a:off x="8599909" y="1808424"/>
            <a:ext cx="1101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49BC9E7-64A2-16DC-7DB6-F873946F80C7}"/>
              </a:ext>
            </a:extLst>
          </p:cNvPr>
          <p:cNvCxnSpPr>
            <a:stCxn id="22" idx="2"/>
            <a:endCxn id="35" idx="0"/>
          </p:cNvCxnSpPr>
          <p:nvPr/>
        </p:nvCxnSpPr>
        <p:spPr>
          <a:xfrm>
            <a:off x="10676504" y="2053332"/>
            <a:ext cx="5195" cy="1028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F31652-4144-FE99-AF26-4C9FB02A8A3D}"/>
              </a:ext>
            </a:extLst>
          </p:cNvPr>
          <p:cNvCxnSpPr>
            <a:cxnSpLocks/>
          </p:cNvCxnSpPr>
          <p:nvPr/>
        </p:nvCxnSpPr>
        <p:spPr>
          <a:xfrm flipH="1">
            <a:off x="8599908" y="3317053"/>
            <a:ext cx="1107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1835503-CD9E-CB53-0E6E-6F3B790669C9}"/>
              </a:ext>
            </a:extLst>
          </p:cNvPr>
          <p:cNvCxnSpPr>
            <a:cxnSpLocks/>
          </p:cNvCxnSpPr>
          <p:nvPr/>
        </p:nvCxnSpPr>
        <p:spPr>
          <a:xfrm flipH="1">
            <a:off x="5543431" y="3318907"/>
            <a:ext cx="1107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7129756-659C-E61F-F85E-E8C583A9049C}"/>
              </a:ext>
            </a:extLst>
          </p:cNvPr>
          <p:cNvCxnSpPr>
            <a:cxnSpLocks/>
          </p:cNvCxnSpPr>
          <p:nvPr/>
        </p:nvCxnSpPr>
        <p:spPr>
          <a:xfrm flipH="1">
            <a:off x="2497346" y="3326351"/>
            <a:ext cx="10967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4DA45A8-F850-A4B9-6FE9-042977EF3BED}"/>
              </a:ext>
            </a:extLst>
          </p:cNvPr>
          <p:cNvCxnSpPr>
            <a:stCxn id="36" idx="2"/>
            <a:endCxn id="37" idx="0"/>
          </p:cNvCxnSpPr>
          <p:nvPr/>
        </p:nvCxnSpPr>
        <p:spPr>
          <a:xfrm flipH="1">
            <a:off x="1522659" y="3571259"/>
            <a:ext cx="1" cy="985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DB6418-B452-D35F-5DF1-391B5FD78652}"/>
              </a:ext>
            </a:extLst>
          </p:cNvPr>
          <p:cNvCxnSpPr>
            <a:cxnSpLocks/>
          </p:cNvCxnSpPr>
          <p:nvPr/>
        </p:nvCxnSpPr>
        <p:spPr>
          <a:xfrm>
            <a:off x="2497345" y="4796182"/>
            <a:ext cx="1096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010307F-CDB3-F157-769A-4F2E51F39E9E}"/>
              </a:ext>
            </a:extLst>
          </p:cNvPr>
          <p:cNvCxnSpPr>
            <a:cxnSpLocks/>
          </p:cNvCxnSpPr>
          <p:nvPr/>
        </p:nvCxnSpPr>
        <p:spPr>
          <a:xfrm>
            <a:off x="5543431" y="4796182"/>
            <a:ext cx="1107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EEA2E22-555D-1747-EE3B-8F5C008E5D77}"/>
              </a:ext>
            </a:extLst>
          </p:cNvPr>
          <p:cNvCxnSpPr>
            <a:cxnSpLocks/>
          </p:cNvCxnSpPr>
          <p:nvPr/>
        </p:nvCxnSpPr>
        <p:spPr>
          <a:xfrm>
            <a:off x="8599908" y="4800808"/>
            <a:ext cx="10967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5F4EF64-C45C-16B9-1F96-72B11D2C6343}"/>
              </a:ext>
            </a:extLst>
          </p:cNvPr>
          <p:cNvCxnSpPr>
            <a:stCxn id="40" idx="2"/>
            <a:endCxn id="42" idx="0"/>
          </p:cNvCxnSpPr>
          <p:nvPr/>
        </p:nvCxnSpPr>
        <p:spPr>
          <a:xfrm flipH="1">
            <a:off x="10671307" y="5046578"/>
            <a:ext cx="1" cy="348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3A623BB-742F-E649-4520-D5A6CB9A5DEB}"/>
              </a:ext>
            </a:extLst>
          </p:cNvPr>
          <p:cNvSpPr txBox="1"/>
          <p:nvPr/>
        </p:nvSpPr>
        <p:spPr>
          <a:xfrm>
            <a:off x="10614897" y="2306401"/>
            <a:ext cx="1634435" cy="523220"/>
          </a:xfrm>
          <a:prstGeom prst="rect">
            <a:avLst/>
          </a:prstGeom>
          <a:noFill/>
        </p:spPr>
        <p:txBody>
          <a:bodyPr wrap="square" rtlCol="0">
            <a:spAutoFit/>
          </a:bodyPr>
          <a:lstStyle/>
          <a:p>
            <a:pPr algn="ctr"/>
            <a:r>
              <a:rPr lang="en-US" sz="1400" dirty="0"/>
              <a:t>Differential activity analysis</a:t>
            </a:r>
          </a:p>
        </p:txBody>
      </p:sp>
      <p:sp>
        <p:nvSpPr>
          <p:cNvPr id="60" name="TextBox 59">
            <a:extLst>
              <a:ext uri="{FF2B5EF4-FFF2-40B4-BE49-F238E27FC236}">
                <a16:creationId xmlns:a16="http://schemas.microsoft.com/office/drawing/2014/main" id="{4AB43ECF-028F-6297-BE21-B5309F2E9838}"/>
              </a:ext>
            </a:extLst>
          </p:cNvPr>
          <p:cNvSpPr txBox="1"/>
          <p:nvPr/>
        </p:nvSpPr>
        <p:spPr>
          <a:xfrm>
            <a:off x="2137994" y="2555185"/>
            <a:ext cx="1830080" cy="523220"/>
          </a:xfrm>
          <a:prstGeom prst="rect">
            <a:avLst/>
          </a:prstGeom>
          <a:noFill/>
        </p:spPr>
        <p:txBody>
          <a:bodyPr wrap="square" rtlCol="0">
            <a:spAutoFit/>
          </a:bodyPr>
          <a:lstStyle/>
          <a:p>
            <a:pPr algn="ctr"/>
            <a:r>
              <a:rPr lang="en-US" sz="1400" dirty="0"/>
              <a:t>TF correlation and target analysis</a:t>
            </a:r>
          </a:p>
        </p:txBody>
      </p:sp>
    </p:spTree>
    <p:extLst>
      <p:ext uri="{BB962C8B-B14F-4D97-AF65-F5344CB8AC3E}">
        <p14:creationId xmlns:p14="http://schemas.microsoft.com/office/powerpoint/2010/main" val="2926960054"/>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1EAC-737A-5706-2960-0037F83CF352}"/>
              </a:ext>
            </a:extLst>
          </p:cNvPr>
          <p:cNvSpPr>
            <a:spLocks noGrp="1"/>
          </p:cNvSpPr>
          <p:nvPr>
            <p:ph type="title"/>
          </p:nvPr>
        </p:nvSpPr>
        <p:spPr>
          <a:xfrm>
            <a:off x="1807929" y="190768"/>
            <a:ext cx="8572967" cy="905234"/>
          </a:xfrm>
        </p:spPr>
        <p:txBody>
          <a:bodyPr>
            <a:normAutofit fontScale="90000"/>
          </a:bodyPr>
          <a:lstStyle/>
          <a:p>
            <a:r>
              <a:rPr lang="en-US" dirty="0" err="1"/>
              <a:t>DoRothEA</a:t>
            </a:r>
            <a:r>
              <a:rPr lang="en-US" dirty="0"/>
              <a:t>:</a:t>
            </a:r>
            <a:br>
              <a:rPr lang="en-US" dirty="0"/>
            </a:br>
            <a:r>
              <a:rPr lang="en-US" sz="2699" dirty="0"/>
              <a:t>Collection of Human and Mouse Regulons</a:t>
            </a:r>
          </a:p>
        </p:txBody>
      </p:sp>
      <p:pic>
        <p:nvPicPr>
          <p:cNvPr id="5" name="Picture 4">
            <a:extLst>
              <a:ext uri="{FF2B5EF4-FFF2-40B4-BE49-F238E27FC236}">
                <a16:creationId xmlns:a16="http://schemas.microsoft.com/office/drawing/2014/main" id="{DB54DBF5-B9AE-84B4-4C5E-3F6AF2C8BEDB}"/>
              </a:ext>
            </a:extLst>
          </p:cNvPr>
          <p:cNvPicPr>
            <a:picLocks noChangeAspect="1"/>
          </p:cNvPicPr>
          <p:nvPr/>
        </p:nvPicPr>
        <p:blipFill>
          <a:blip r:embed="rId3"/>
          <a:stretch>
            <a:fillRect/>
          </a:stretch>
        </p:blipFill>
        <p:spPr>
          <a:xfrm>
            <a:off x="3075352" y="1134314"/>
            <a:ext cx="6038124" cy="4150028"/>
          </a:xfrm>
          <a:prstGeom prst="rect">
            <a:avLst/>
          </a:prstGeom>
        </p:spPr>
      </p:pic>
      <p:sp>
        <p:nvSpPr>
          <p:cNvPr id="7" name="TextBox 6">
            <a:extLst>
              <a:ext uri="{FF2B5EF4-FFF2-40B4-BE49-F238E27FC236}">
                <a16:creationId xmlns:a16="http://schemas.microsoft.com/office/drawing/2014/main" id="{C5092A89-B689-25C5-D092-A3CB00FCF7C8}"/>
              </a:ext>
            </a:extLst>
          </p:cNvPr>
          <p:cNvSpPr txBox="1"/>
          <p:nvPr/>
        </p:nvSpPr>
        <p:spPr>
          <a:xfrm>
            <a:off x="5807383" y="5354452"/>
            <a:ext cx="4726469" cy="369204"/>
          </a:xfrm>
          <a:prstGeom prst="rect">
            <a:avLst/>
          </a:prstGeom>
          <a:noFill/>
        </p:spPr>
        <p:txBody>
          <a:bodyPr wrap="square">
            <a:spAutoFit/>
          </a:bodyPr>
          <a:lstStyle/>
          <a:p>
            <a:pPr algn="r"/>
            <a:r>
              <a:rPr lang="en-US" sz="1799" dirty="0">
                <a:hlinkClick r:id="rId4"/>
              </a:rPr>
              <a:t>https://saezlab.github.io/dorothea/</a:t>
            </a:r>
            <a:r>
              <a:rPr lang="en-US" sz="1799" dirty="0"/>
              <a:t> </a:t>
            </a:r>
          </a:p>
        </p:txBody>
      </p:sp>
    </p:spTree>
    <p:extLst>
      <p:ext uri="{BB962C8B-B14F-4D97-AF65-F5344CB8AC3E}">
        <p14:creationId xmlns:p14="http://schemas.microsoft.com/office/powerpoint/2010/main" val="824211922"/>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B1A9-DE04-31A2-E82D-FDD1B7B9A659}"/>
              </a:ext>
            </a:extLst>
          </p:cNvPr>
          <p:cNvSpPr>
            <a:spLocks noGrp="1"/>
          </p:cNvSpPr>
          <p:nvPr>
            <p:ph type="title"/>
          </p:nvPr>
        </p:nvSpPr>
        <p:spPr/>
        <p:txBody>
          <a:bodyPr/>
          <a:lstStyle/>
          <a:p>
            <a:r>
              <a:rPr lang="en-US" dirty="0" err="1"/>
              <a:t>AUCell</a:t>
            </a:r>
            <a:r>
              <a:rPr lang="en-US" dirty="0"/>
              <a:t> for Activity Analysis</a:t>
            </a:r>
          </a:p>
        </p:txBody>
      </p:sp>
      <p:pic>
        <p:nvPicPr>
          <p:cNvPr id="7" name="Content Placeholder 6">
            <a:extLst>
              <a:ext uri="{FF2B5EF4-FFF2-40B4-BE49-F238E27FC236}">
                <a16:creationId xmlns:a16="http://schemas.microsoft.com/office/drawing/2014/main" id="{8F17A6D4-B39B-FC51-7436-C1A992EDC30D}"/>
              </a:ext>
            </a:extLst>
          </p:cNvPr>
          <p:cNvPicPr>
            <a:picLocks noGrp="1" noChangeAspect="1"/>
          </p:cNvPicPr>
          <p:nvPr>
            <p:ph idx="1"/>
          </p:nvPr>
        </p:nvPicPr>
        <p:blipFill>
          <a:blip r:embed="rId3"/>
          <a:stretch>
            <a:fillRect/>
          </a:stretch>
        </p:blipFill>
        <p:spPr>
          <a:xfrm>
            <a:off x="3334197" y="1595108"/>
            <a:ext cx="5088543" cy="3262654"/>
          </a:xfrm>
        </p:spPr>
      </p:pic>
      <p:cxnSp>
        <p:nvCxnSpPr>
          <p:cNvPr id="9" name="Straight Connector 8">
            <a:extLst>
              <a:ext uri="{FF2B5EF4-FFF2-40B4-BE49-F238E27FC236}">
                <a16:creationId xmlns:a16="http://schemas.microsoft.com/office/drawing/2014/main" id="{F5D3C4EA-B343-89B9-535E-B9E8EA44AF0B}"/>
              </a:ext>
            </a:extLst>
          </p:cNvPr>
          <p:cNvCxnSpPr/>
          <p:nvPr/>
        </p:nvCxnSpPr>
        <p:spPr>
          <a:xfrm>
            <a:off x="3958369" y="3519387"/>
            <a:ext cx="446437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C1CA6E6-1DD8-8A6D-0178-576A7B5DC0B6}"/>
              </a:ext>
            </a:extLst>
          </p:cNvPr>
          <p:cNvSpPr txBox="1"/>
          <p:nvPr/>
        </p:nvSpPr>
        <p:spPr>
          <a:xfrm>
            <a:off x="8422740" y="3242460"/>
            <a:ext cx="2083857" cy="577081"/>
          </a:xfrm>
          <a:prstGeom prst="rect">
            <a:avLst/>
          </a:prstGeom>
          <a:noFill/>
        </p:spPr>
        <p:txBody>
          <a:bodyPr wrap="square" rtlCol="0">
            <a:spAutoFit/>
          </a:bodyPr>
          <a:lstStyle/>
          <a:p>
            <a:pPr algn="ctr"/>
            <a:r>
              <a:rPr lang="en-US" sz="1050" dirty="0"/>
              <a:t>Number of genes in a gene set fallen into top 5% of genes subject to analysis</a:t>
            </a:r>
          </a:p>
        </p:txBody>
      </p:sp>
      <p:sp>
        <p:nvSpPr>
          <p:cNvPr id="11" name="TextBox 10">
            <a:extLst>
              <a:ext uri="{FF2B5EF4-FFF2-40B4-BE49-F238E27FC236}">
                <a16:creationId xmlns:a16="http://schemas.microsoft.com/office/drawing/2014/main" id="{D6D7027E-D65B-CB75-DA5E-F3B58C01D18C}"/>
              </a:ext>
            </a:extLst>
          </p:cNvPr>
          <p:cNvSpPr txBox="1"/>
          <p:nvPr/>
        </p:nvSpPr>
        <p:spPr>
          <a:xfrm>
            <a:off x="7505246" y="2757839"/>
            <a:ext cx="987771" cy="253916"/>
          </a:xfrm>
          <a:prstGeom prst="rect">
            <a:avLst/>
          </a:prstGeom>
          <a:noFill/>
        </p:spPr>
        <p:txBody>
          <a:bodyPr wrap="none" rtlCol="0">
            <a:spAutoFit/>
          </a:bodyPr>
          <a:lstStyle/>
          <a:p>
            <a:r>
              <a:rPr lang="en-US" sz="1050" dirty="0"/>
              <a:t>Stepwise plot</a:t>
            </a:r>
          </a:p>
        </p:txBody>
      </p:sp>
      <p:cxnSp>
        <p:nvCxnSpPr>
          <p:cNvPr id="12" name="Straight Connector 11">
            <a:extLst>
              <a:ext uri="{FF2B5EF4-FFF2-40B4-BE49-F238E27FC236}">
                <a16:creationId xmlns:a16="http://schemas.microsoft.com/office/drawing/2014/main" id="{43CACA9A-F496-169D-BAAE-AC0F0CFEC81E}"/>
              </a:ext>
            </a:extLst>
          </p:cNvPr>
          <p:cNvCxnSpPr>
            <a:cxnSpLocks/>
          </p:cNvCxnSpPr>
          <p:nvPr/>
        </p:nvCxnSpPr>
        <p:spPr>
          <a:xfrm flipH="1" flipV="1">
            <a:off x="4060942" y="3352032"/>
            <a:ext cx="900" cy="864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B772E50-2103-E9D9-4AEB-DC0C3E97F51F}"/>
              </a:ext>
            </a:extLst>
          </p:cNvPr>
          <p:cNvCxnSpPr>
            <a:cxnSpLocks/>
          </p:cNvCxnSpPr>
          <p:nvPr/>
        </p:nvCxnSpPr>
        <p:spPr>
          <a:xfrm flipH="1" flipV="1">
            <a:off x="6782733" y="3363105"/>
            <a:ext cx="900" cy="8643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DD95570-3113-8FC2-ECA5-97B842606F6B}"/>
              </a:ext>
            </a:extLst>
          </p:cNvPr>
          <p:cNvSpPr txBox="1"/>
          <p:nvPr/>
        </p:nvSpPr>
        <p:spPr>
          <a:xfrm>
            <a:off x="3755868" y="5030840"/>
            <a:ext cx="4525598" cy="230832"/>
          </a:xfrm>
          <a:prstGeom prst="rect">
            <a:avLst/>
          </a:prstGeom>
          <a:noFill/>
        </p:spPr>
        <p:txBody>
          <a:bodyPr wrap="none" rtlCol="0">
            <a:spAutoFit/>
          </a:bodyPr>
          <a:lstStyle/>
          <a:p>
            <a:r>
              <a:rPr lang="en-US" sz="900" dirty="0">
                <a:hlinkClick r:id="rId4"/>
              </a:rPr>
              <a:t>https://bioconductor.org/packages/release/bioc/vignettes/AUCell/inst/doc/AUCell.html</a:t>
            </a:r>
            <a:endParaRPr lang="en-US" sz="900" dirty="0"/>
          </a:p>
        </p:txBody>
      </p:sp>
    </p:spTree>
    <p:extLst>
      <p:ext uri="{BB962C8B-B14F-4D97-AF65-F5344CB8AC3E}">
        <p14:creationId xmlns:p14="http://schemas.microsoft.com/office/powerpoint/2010/main" val="3430974490"/>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64AA-8099-AE05-BC8B-A8E1B8DA47CE}"/>
              </a:ext>
            </a:extLst>
          </p:cNvPr>
          <p:cNvSpPr>
            <a:spLocks noGrp="1"/>
          </p:cNvSpPr>
          <p:nvPr>
            <p:ph type="title"/>
          </p:nvPr>
        </p:nvSpPr>
        <p:spPr>
          <a:xfrm>
            <a:off x="711016" y="98323"/>
            <a:ext cx="10868367" cy="968477"/>
          </a:xfrm>
        </p:spPr>
        <p:txBody>
          <a:bodyPr/>
          <a:lstStyle/>
          <a:p>
            <a:r>
              <a:rPr lang="en-US" sz="4000" dirty="0" err="1"/>
              <a:t>scRNA</a:t>
            </a:r>
            <a:r>
              <a:rPr lang="en-US" sz="4000" dirty="0"/>
              <a:t>-seq Data</a:t>
            </a:r>
          </a:p>
        </p:txBody>
      </p:sp>
      <p:pic>
        <p:nvPicPr>
          <p:cNvPr id="3" name="Picture 2">
            <a:extLst>
              <a:ext uri="{FF2B5EF4-FFF2-40B4-BE49-F238E27FC236}">
                <a16:creationId xmlns:a16="http://schemas.microsoft.com/office/drawing/2014/main" id="{369D2593-91C3-9264-37B5-53DEFC8D03BF}"/>
              </a:ext>
            </a:extLst>
          </p:cNvPr>
          <p:cNvPicPr>
            <a:picLocks noChangeAspect="1"/>
          </p:cNvPicPr>
          <p:nvPr/>
        </p:nvPicPr>
        <p:blipFill>
          <a:blip r:embed="rId3"/>
          <a:stretch>
            <a:fillRect/>
          </a:stretch>
        </p:blipFill>
        <p:spPr>
          <a:xfrm>
            <a:off x="2557254" y="681039"/>
            <a:ext cx="7540476" cy="5278333"/>
          </a:xfrm>
          <a:prstGeom prst="rect">
            <a:avLst/>
          </a:prstGeom>
        </p:spPr>
      </p:pic>
      <p:sp>
        <p:nvSpPr>
          <p:cNvPr id="4" name="TextBox 3">
            <a:extLst>
              <a:ext uri="{FF2B5EF4-FFF2-40B4-BE49-F238E27FC236}">
                <a16:creationId xmlns:a16="http://schemas.microsoft.com/office/drawing/2014/main" id="{8233D184-3BD0-3CBB-BAAE-DA65BA5B912C}"/>
              </a:ext>
            </a:extLst>
          </p:cNvPr>
          <p:cNvSpPr txBox="1"/>
          <p:nvPr/>
        </p:nvSpPr>
        <p:spPr>
          <a:xfrm>
            <a:off x="4410929" y="1504304"/>
            <a:ext cx="1568378" cy="276999"/>
          </a:xfrm>
          <a:prstGeom prst="rect">
            <a:avLst/>
          </a:prstGeom>
          <a:noFill/>
        </p:spPr>
        <p:txBody>
          <a:bodyPr wrap="none" rtlCol="0">
            <a:spAutoFit/>
          </a:bodyPr>
          <a:lstStyle/>
          <a:p>
            <a:r>
              <a:rPr lang="en-US" sz="1200" dirty="0"/>
              <a:t>C57BL/6 Healthy Mice</a:t>
            </a:r>
          </a:p>
        </p:txBody>
      </p:sp>
      <p:sp>
        <p:nvSpPr>
          <p:cNvPr id="5" name="TextBox 4">
            <a:extLst>
              <a:ext uri="{FF2B5EF4-FFF2-40B4-BE49-F238E27FC236}">
                <a16:creationId xmlns:a16="http://schemas.microsoft.com/office/drawing/2014/main" id="{9AAD20EC-8182-3D35-DE75-0268E615326E}"/>
              </a:ext>
            </a:extLst>
          </p:cNvPr>
          <p:cNvSpPr txBox="1"/>
          <p:nvPr/>
        </p:nvSpPr>
        <p:spPr>
          <a:xfrm>
            <a:off x="4407307" y="2556495"/>
            <a:ext cx="3340512" cy="461665"/>
          </a:xfrm>
          <a:prstGeom prst="rect">
            <a:avLst/>
          </a:prstGeom>
          <a:noFill/>
        </p:spPr>
        <p:txBody>
          <a:bodyPr wrap="square">
            <a:spAutoFit/>
          </a:bodyPr>
          <a:lstStyle/>
          <a:p>
            <a:r>
              <a:rPr lang="en-US" sz="1200" dirty="0"/>
              <a:t>C57BL/6 Leukemia Mice:</a:t>
            </a:r>
          </a:p>
          <a:p>
            <a:r>
              <a:rPr lang="en-US" sz="1200" dirty="0" err="1"/>
              <a:t>LysM_Cre</a:t>
            </a:r>
            <a:r>
              <a:rPr lang="en-US" sz="1200" dirty="0"/>
              <a:t>+/-, TET </a:t>
            </a:r>
            <a:r>
              <a:rPr lang="en-US" sz="1200" dirty="0" err="1"/>
              <a:t>fl</a:t>
            </a:r>
            <a:r>
              <a:rPr lang="en-US" sz="1200" dirty="0"/>
              <a:t>/</a:t>
            </a:r>
            <a:r>
              <a:rPr lang="en-US" sz="1200" dirty="0" err="1"/>
              <a:t>fl</a:t>
            </a:r>
            <a:r>
              <a:rPr lang="en-US" sz="1200" dirty="0"/>
              <a:t>, TP53 </a:t>
            </a:r>
            <a:r>
              <a:rPr lang="en-US" sz="1200" dirty="0" err="1"/>
              <a:t>fl</a:t>
            </a:r>
            <a:r>
              <a:rPr lang="en-US" sz="1200" dirty="0"/>
              <a:t>/</a:t>
            </a:r>
            <a:r>
              <a:rPr lang="en-US" sz="1200" dirty="0" err="1"/>
              <a:t>fl</a:t>
            </a:r>
            <a:r>
              <a:rPr lang="en-US" sz="1200" dirty="0"/>
              <a:t>, FLT3-ITD +/-</a:t>
            </a:r>
          </a:p>
        </p:txBody>
      </p:sp>
      <p:sp>
        <p:nvSpPr>
          <p:cNvPr id="8" name="TextBox 7">
            <a:extLst>
              <a:ext uri="{FF2B5EF4-FFF2-40B4-BE49-F238E27FC236}">
                <a16:creationId xmlns:a16="http://schemas.microsoft.com/office/drawing/2014/main" id="{AA098779-F294-D475-DC33-C4CA9A76FDB7}"/>
              </a:ext>
            </a:extLst>
          </p:cNvPr>
          <p:cNvSpPr txBox="1"/>
          <p:nvPr/>
        </p:nvSpPr>
        <p:spPr>
          <a:xfrm>
            <a:off x="8394740" y="5573610"/>
            <a:ext cx="1943161" cy="276999"/>
          </a:xfrm>
          <a:prstGeom prst="rect">
            <a:avLst/>
          </a:prstGeom>
          <a:noFill/>
        </p:spPr>
        <p:txBody>
          <a:bodyPr wrap="none" rtlCol="0">
            <a:spAutoFit/>
          </a:bodyPr>
          <a:lstStyle/>
          <a:p>
            <a:r>
              <a:rPr lang="en-US" sz="1200" dirty="0"/>
              <a:t>Patrick Flynn &amp; Evan Lind</a:t>
            </a:r>
          </a:p>
        </p:txBody>
      </p:sp>
    </p:spTree>
    <p:extLst>
      <p:ext uri="{BB962C8B-B14F-4D97-AF65-F5344CB8AC3E}">
        <p14:creationId xmlns:p14="http://schemas.microsoft.com/office/powerpoint/2010/main" val="4291915590"/>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640FF-7D6E-43D5-738E-A9936CD6F773}"/>
              </a:ext>
            </a:extLst>
          </p:cNvPr>
          <p:cNvSpPr>
            <a:spLocks noGrp="1"/>
          </p:cNvSpPr>
          <p:nvPr>
            <p:ph type="title"/>
          </p:nvPr>
        </p:nvSpPr>
        <p:spPr>
          <a:xfrm>
            <a:off x="2152089" y="48388"/>
            <a:ext cx="7884646" cy="905234"/>
          </a:xfrm>
        </p:spPr>
        <p:txBody>
          <a:bodyPr/>
          <a:lstStyle/>
          <a:p>
            <a:r>
              <a:rPr lang="en-US" sz="4000" dirty="0"/>
              <a:t>Dendritic Cells Clusters</a:t>
            </a:r>
          </a:p>
        </p:txBody>
      </p:sp>
      <p:pic>
        <p:nvPicPr>
          <p:cNvPr id="4" name="Picture 3">
            <a:extLst>
              <a:ext uri="{FF2B5EF4-FFF2-40B4-BE49-F238E27FC236}">
                <a16:creationId xmlns:a16="http://schemas.microsoft.com/office/drawing/2014/main" id="{BD7259F0-05FF-A95A-6D60-C614FF75235A}"/>
              </a:ext>
            </a:extLst>
          </p:cNvPr>
          <p:cNvPicPr>
            <a:picLocks noChangeAspect="1"/>
          </p:cNvPicPr>
          <p:nvPr/>
        </p:nvPicPr>
        <p:blipFill>
          <a:blip r:embed="rId3"/>
          <a:stretch>
            <a:fillRect/>
          </a:stretch>
        </p:blipFill>
        <p:spPr>
          <a:xfrm>
            <a:off x="1051655" y="709757"/>
            <a:ext cx="9154787" cy="3185685"/>
          </a:xfrm>
          <a:prstGeom prst="rect">
            <a:avLst/>
          </a:prstGeom>
        </p:spPr>
      </p:pic>
      <p:pic>
        <p:nvPicPr>
          <p:cNvPr id="5" name="Picture 4">
            <a:extLst>
              <a:ext uri="{FF2B5EF4-FFF2-40B4-BE49-F238E27FC236}">
                <a16:creationId xmlns:a16="http://schemas.microsoft.com/office/drawing/2014/main" id="{A064652E-FF0A-A95B-485D-EE40F92D5F8A}"/>
              </a:ext>
            </a:extLst>
          </p:cNvPr>
          <p:cNvPicPr>
            <a:picLocks noChangeAspect="1"/>
          </p:cNvPicPr>
          <p:nvPr/>
        </p:nvPicPr>
        <p:blipFill>
          <a:blip r:embed="rId4"/>
          <a:stretch>
            <a:fillRect/>
          </a:stretch>
        </p:blipFill>
        <p:spPr>
          <a:xfrm>
            <a:off x="1051655" y="3890703"/>
            <a:ext cx="9522184" cy="2771425"/>
          </a:xfrm>
          <a:prstGeom prst="rect">
            <a:avLst/>
          </a:prstGeom>
          <a:solidFill>
            <a:schemeClr val="bg1"/>
          </a:solidFill>
        </p:spPr>
      </p:pic>
    </p:spTree>
    <p:extLst>
      <p:ext uri="{BB962C8B-B14F-4D97-AF65-F5344CB8AC3E}">
        <p14:creationId xmlns:p14="http://schemas.microsoft.com/office/powerpoint/2010/main" val="1964380560"/>
      </p:ext>
    </p:extLst>
  </p:cSld>
  <p:clrMapOvr>
    <a:masterClrMapping/>
  </p:clrMapOvr>
  <p:transition>
    <p:cut/>
  </p:transition>
</p:sld>
</file>

<file path=ppt/theme/theme1.xml><?xml version="1.0" encoding="utf-8"?>
<a:theme xmlns:a="http://schemas.openxmlformats.org/drawingml/2006/main" name="EMBL-EBI_Powerpoint_template">
  <a:themeElements>
    <a:clrScheme name="Custom 1">
      <a:dk1>
        <a:srgbClr val="000000"/>
      </a:dk1>
      <a:lt1>
        <a:srgbClr val="FFFFFF"/>
      </a:lt1>
      <a:dk2>
        <a:srgbClr val="007E82"/>
      </a:dk2>
      <a:lt2>
        <a:srgbClr val="7D7D7D"/>
      </a:lt2>
      <a:accent1>
        <a:srgbClr val="0000FF"/>
      </a:accent1>
      <a:accent2>
        <a:srgbClr val="00FFFF"/>
      </a:accent2>
      <a:accent3>
        <a:srgbClr val="FFFFFF"/>
      </a:accent3>
      <a:accent4>
        <a:srgbClr val="000000"/>
      </a:accent4>
      <a:accent5>
        <a:srgbClr val="BCD3B0"/>
      </a:accent5>
      <a:accent6>
        <a:srgbClr val="CA0016"/>
      </a:accent6>
      <a:hlink>
        <a:srgbClr val="007E82"/>
      </a:hlink>
      <a:folHlink>
        <a:srgbClr val="72AD46"/>
      </a:folHlink>
    </a:clrScheme>
    <a:fontScheme name="Leere Prä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1981200" rtl="0" eaLnBrk="0" fontAlgn="base" latinLnBrk="0" hangingPunct="0">
          <a:lnSpc>
            <a:spcPct val="100000"/>
          </a:lnSpc>
          <a:spcBef>
            <a:spcPct val="0"/>
          </a:spcBef>
          <a:spcAft>
            <a:spcPct val="0"/>
          </a:spcAft>
          <a:buClrTx/>
          <a:buSzTx/>
          <a:buFontTx/>
          <a:buNone/>
          <a:tabLst/>
          <a:defRPr kumimoji="0" lang="de-DE" sz="5200" b="0" i="0" u="none" strike="noStrike" cap="none" normalizeH="0" baseline="0" smtClean="0">
            <a:ln>
              <a:noFill/>
            </a:ln>
            <a:solidFill>
              <a:schemeClr val="tx1"/>
            </a:solidFill>
            <a:effectLst/>
            <a:latin typeface="Arial" charset="0"/>
          </a:defRPr>
        </a:defPPr>
      </a:lstStyle>
    </a:lnDef>
  </a:objectDefaults>
  <a:extraClrSchemeLst>
    <a:extraClrScheme>
      <a:clrScheme name="Leere Präsentation 1">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Leere Präsentation 2">
        <a:dk1>
          <a:srgbClr val="000000"/>
        </a:dk1>
        <a:lt1>
          <a:srgbClr val="DCDCDC"/>
        </a:lt1>
        <a:dk2>
          <a:srgbClr val="007E82"/>
        </a:dk2>
        <a:lt2>
          <a:srgbClr val="7D7D7D"/>
        </a:lt2>
        <a:accent1>
          <a:srgbClr val="72AD46"/>
        </a:accent1>
        <a:accent2>
          <a:srgbClr val="DF001A"/>
        </a:accent2>
        <a:accent3>
          <a:srgbClr val="EBEBEB"/>
        </a:accent3>
        <a:accent4>
          <a:srgbClr val="000000"/>
        </a:accent4>
        <a:accent5>
          <a:srgbClr val="BCD3B0"/>
        </a:accent5>
        <a:accent6>
          <a:srgbClr val="CA0016"/>
        </a:accent6>
        <a:hlink>
          <a:srgbClr val="007E82"/>
        </a:hlink>
        <a:folHlink>
          <a:srgbClr val="72AD4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EMBL-EBI_Powerpoint_template.potx</Template>
  <TotalTime>44139</TotalTime>
  <Words>2893</Words>
  <Application>Microsoft Macintosh PowerPoint</Application>
  <PresentationFormat>Custom</PresentationFormat>
  <Paragraphs>269</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HelveticaNeueLT Pro 45 Lt</vt:lpstr>
      <vt:lpstr>Times</vt:lpstr>
      <vt:lpstr>Arial</vt:lpstr>
      <vt:lpstr>Calibri</vt:lpstr>
      <vt:lpstr>Cambria Math</vt:lpstr>
      <vt:lpstr>Gill Sans</vt:lpstr>
      <vt:lpstr>EMBL-EBI_Powerpoint_template</vt:lpstr>
      <vt:lpstr>A Computational Workflow to Construct Regulatory Networks of Transcription Factors and Pathways Using scRNA-seq Data for Mathematical Modeling   Guanming Wu, Patrick Flynn, Patrick Conley, Shannon McWeeney,  Anupriya Agarwal and Evan Lind  Oregon Health and Science University, Portland, OR</vt:lpstr>
      <vt:lpstr>Common Gene Regulatory Networks</vt:lpstr>
      <vt:lpstr>Pathway Enrichment Analysis</vt:lpstr>
      <vt:lpstr>New Approach: TFs and Pathways in the Same Network</vt:lpstr>
      <vt:lpstr>New Workflow</vt:lpstr>
      <vt:lpstr>DoRothEA: Collection of Human and Mouse Regulons</vt:lpstr>
      <vt:lpstr>AUCell for Activity Analysis</vt:lpstr>
      <vt:lpstr>scRNA-seq Data</vt:lpstr>
      <vt:lpstr>Dendritic Cells Clusters</vt:lpstr>
      <vt:lpstr>ANOVA for Pathways</vt:lpstr>
      <vt:lpstr>UMAP for Pathway Activities</vt:lpstr>
      <vt:lpstr>ANOVA for TFs</vt:lpstr>
      <vt:lpstr>Dendritic Cells Cluster 0</vt:lpstr>
      <vt:lpstr>Distributions of Activities in DC Cluster 0</vt:lpstr>
      <vt:lpstr>Differential Pathway Activity Analysis</vt:lpstr>
      <vt:lpstr>Differential TF Activity Analysis</vt:lpstr>
      <vt:lpstr>Correlation Examples</vt:lpstr>
      <vt:lpstr>TF -&gt; Pathway Interactions</vt:lpstr>
      <vt:lpstr>Pathway -&gt; TF Annotation in Reactome</vt:lpstr>
      <vt:lpstr>Pathway/Pathway Relationships</vt:lpstr>
      <vt:lpstr>TF/TF Interactions</vt:lpstr>
      <vt:lpstr>Regulatory Network of TFs and Pathways</vt:lpstr>
      <vt:lpstr>Regulatory Network of TFs and Pathways</vt:lpstr>
      <vt:lpstr>Fuzzy Logic Simulation</vt:lpstr>
      <vt:lpstr>Example of Simulation Results</vt:lpstr>
      <vt:lpstr>Example of Simulation Results</vt:lpstr>
      <vt:lpstr>Validation of Networks and Simulation Results</vt:lpstr>
      <vt:lpstr>Software Resources</vt:lpstr>
      <vt:lpstr>Acknowledgements</vt:lpstr>
    </vt:vector>
  </TitlesOfParts>
  <Company>EBI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EMBL-EBI Now and in the Future</dc:title>
  <dc:creator>Spencer Phillips</dc:creator>
  <cp:lastModifiedBy>Guanming Wu</cp:lastModifiedBy>
  <cp:revision>1980</cp:revision>
  <cp:lastPrinted>2021-03-11T01:25:31Z</cp:lastPrinted>
  <dcterms:created xsi:type="dcterms:W3CDTF">2012-11-02T14:35:31Z</dcterms:created>
  <dcterms:modified xsi:type="dcterms:W3CDTF">2023-06-17T18:12:57Z</dcterms:modified>
</cp:coreProperties>
</file>